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996" r:id="rId2"/>
    <p:sldMasterId id="2147483949" r:id="rId3"/>
    <p:sldMasterId id="2147483965" r:id="rId4"/>
    <p:sldMasterId id="2147484066" r:id="rId5"/>
  </p:sldMasterIdLst>
  <p:notesMasterIdLst>
    <p:notesMasterId r:id="rId28"/>
  </p:notesMasterIdLst>
  <p:handoutMasterIdLst>
    <p:handoutMasterId r:id="rId29"/>
  </p:handoutMasterIdLst>
  <p:sldIdLst>
    <p:sldId id="256" r:id="rId6"/>
    <p:sldId id="295" r:id="rId7"/>
    <p:sldId id="310" r:id="rId8"/>
    <p:sldId id="305" r:id="rId9"/>
    <p:sldId id="308" r:id="rId10"/>
    <p:sldId id="309" r:id="rId11"/>
    <p:sldId id="296" r:id="rId12"/>
    <p:sldId id="289" r:id="rId13"/>
    <p:sldId id="298" r:id="rId14"/>
    <p:sldId id="273" r:id="rId15"/>
    <p:sldId id="274" r:id="rId16"/>
    <p:sldId id="272" r:id="rId17"/>
    <p:sldId id="290" r:id="rId18"/>
    <p:sldId id="301" r:id="rId19"/>
    <p:sldId id="300" r:id="rId20"/>
    <p:sldId id="275" r:id="rId21"/>
    <p:sldId id="291" r:id="rId22"/>
    <p:sldId id="297" r:id="rId23"/>
    <p:sldId id="279" r:id="rId24"/>
    <p:sldId id="276" r:id="rId25"/>
    <p:sldId id="287" r:id="rId26"/>
    <p:sldId id="269" r:id="rId27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5B727E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5B727E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5B727E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5B727E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5B727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5B727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5B727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5B727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5B727E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BD5B6"/>
    <a:srgbClr val="F7B885"/>
    <a:srgbClr val="48535E"/>
    <a:srgbClr val="DCE0E4"/>
    <a:srgbClr val="677787"/>
    <a:srgbClr val="768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9000" autoAdjust="0"/>
  </p:normalViewPr>
  <p:slideViewPr>
    <p:cSldViewPr>
      <p:cViewPr varScale="1">
        <p:scale>
          <a:sx n="118" d="100"/>
          <a:sy n="118" d="100"/>
        </p:scale>
        <p:origin x="1560" y="96"/>
      </p:cViewPr>
      <p:guideLst>
        <p:guide orient="horz" pos="1797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9133"/>
            <a:ext cx="2919739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7" tIns="45209" rIns="90417" bIns="45209" numCol="1" anchor="b" anchorCtr="0" compatLnSpc="1">
            <a:prstTxWarp prst="textNoShape">
              <a:avLst/>
            </a:prstTxWarp>
          </a:bodyPr>
          <a:lstStyle>
            <a:lvl1pPr algn="l" defTabSz="904134" eaLnBrk="0" hangingPunct="0">
              <a:defRPr sz="900">
                <a:solidFill>
                  <a:srgbClr val="344B5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11383" y="9019133"/>
            <a:ext cx="2918136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7" tIns="45209" rIns="90417" bIns="45209" numCol="1" anchor="b" anchorCtr="0" compatLnSpc="1">
            <a:prstTxWarp prst="textNoShape">
              <a:avLst/>
            </a:prstTxWarp>
          </a:bodyPr>
          <a:lstStyle>
            <a:lvl1pPr algn="r" defTabSz="904134">
              <a:spcBef>
                <a:spcPct val="50000"/>
              </a:spcBef>
              <a:defRPr sz="900">
                <a:solidFill>
                  <a:srgbClr val="344B57"/>
                </a:solidFill>
                <a:latin typeface="Arial" charset="0"/>
              </a:defRPr>
            </a:lvl1pPr>
          </a:lstStyle>
          <a:p>
            <a:pPr>
              <a:defRPr/>
            </a:pPr>
            <a:fld id="{621EE0B0-8313-4E4E-87E8-B970FFBB5581}" type="slidenum">
              <a:rPr lang="de-AT"/>
              <a:pPr>
                <a:defRPr/>
              </a:pPr>
              <a:t>‹Nr.›</a:t>
            </a:fld>
            <a:endParaRPr lang="de-AT"/>
          </a:p>
          <a:p>
            <a:pPr>
              <a:defRPr/>
            </a:pPr>
            <a:fld id="{B11C0C0C-7CE0-430F-BDF1-DBD52DAE7906}" type="datetime1">
              <a:rPr lang="de-AT"/>
              <a:pPr>
                <a:defRPr/>
              </a:pPr>
              <a:t>28.02.2017</a:t>
            </a:fld>
            <a:endParaRPr lang="de-AT"/>
          </a:p>
        </p:txBody>
      </p:sp>
      <p:pic>
        <p:nvPicPr>
          <p:cNvPr id="44036" name="Picture 2" descr="O:\Vorlagen\powerpoint master\bilder\Folie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570" y="0"/>
            <a:ext cx="1694763" cy="4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908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09" rIns="90417" bIns="45209" numCol="1" anchor="t" anchorCtr="0" compatLnSpc="1">
            <a:prstTxWarp prst="textNoShape">
              <a:avLst/>
            </a:prstTxWarp>
          </a:bodyPr>
          <a:lstStyle>
            <a:lvl1pPr algn="l" defTabSz="904134">
              <a:defRPr sz="1200">
                <a:solidFill>
                  <a:srgbClr val="2B4C5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09" rIns="90417" bIns="45209" numCol="1" anchor="t" anchorCtr="0" compatLnSpc="1">
            <a:prstTxWarp prst="textNoShape">
              <a:avLst/>
            </a:prstTxWarp>
          </a:bodyPr>
          <a:lstStyle>
            <a:lvl1pPr algn="r" defTabSz="904134">
              <a:defRPr sz="1200">
                <a:solidFill>
                  <a:srgbClr val="2B4C5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B2C654-2259-4AF2-B92B-5500AA4EF931}" type="datetimeFigureOut">
              <a:rPr lang="de-DE"/>
              <a:pPr>
                <a:defRPr/>
              </a:pPr>
              <a:t>28.02.2017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33" tIns="43616" rIns="87233" bIns="4361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8046"/>
            <a:ext cx="5388931" cy="44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09" rIns="90417" bIns="45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69745"/>
            <a:ext cx="2919739" cy="4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09" rIns="90417" bIns="45209" numCol="1" anchor="b" anchorCtr="0" compatLnSpc="1">
            <a:prstTxWarp prst="textNoShape">
              <a:avLst/>
            </a:prstTxWarp>
          </a:bodyPr>
          <a:lstStyle>
            <a:lvl1pPr algn="l" defTabSz="904134">
              <a:defRPr sz="1200">
                <a:solidFill>
                  <a:srgbClr val="2B4C5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69745"/>
            <a:ext cx="2919738" cy="4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09" rIns="90417" bIns="45209" numCol="1" anchor="b" anchorCtr="0" compatLnSpc="1">
            <a:prstTxWarp prst="textNoShape">
              <a:avLst/>
            </a:prstTxWarp>
          </a:bodyPr>
          <a:lstStyle>
            <a:lvl1pPr algn="r" defTabSz="904134">
              <a:defRPr sz="1200">
                <a:solidFill>
                  <a:srgbClr val="2B4C5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320006-97A9-4C21-9411-AB6FBD201E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0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B4C5A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B4C5A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B4C5A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B4C5A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B4C5A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z="1100" b="1" smtClean="0">
                <a:solidFill>
                  <a:srgbClr val="8064A2"/>
                </a:solidFill>
                <a:latin typeface="Arial" charset="0"/>
                <a:cs typeface="Arial" charset="0"/>
              </a:rPr>
              <a:t>Auswahl des Motivs für die Titelfolie (bitte nur für die 1. Seite):</a:t>
            </a:r>
          </a:p>
          <a:p>
            <a:pPr eaLnBrk="1" hangingPunct="1"/>
            <a:r>
              <a:rPr lang="de-AT" sz="1100" smtClean="0">
                <a:solidFill>
                  <a:srgbClr val="8064A2"/>
                </a:solidFill>
                <a:latin typeface="Arial" charset="0"/>
                <a:cs typeface="Arial" charset="0"/>
              </a:rPr>
              <a:t>Gerne können Sie das Design Ihrer Titelfolie unter „Layout“ ändern. Es stehen Ihnen einige gültige ASFINAG-Motive zur Verfügung.</a:t>
            </a:r>
          </a:p>
          <a:p>
            <a:pPr eaLnBrk="1" hangingPunct="1"/>
            <a:endParaRPr lang="de-AT" sz="1100" smtClean="0">
              <a:solidFill>
                <a:srgbClr val="8064A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de-AT" sz="1100" smtClean="0">
                <a:solidFill>
                  <a:srgbClr val="8064A2"/>
                </a:solidFill>
                <a:latin typeface="Arial" charset="0"/>
                <a:cs typeface="Arial" charset="0"/>
              </a:rPr>
              <a:t>Titelfolie auswählen - im Menüreiter „</a:t>
            </a:r>
            <a:r>
              <a:rPr lang="de-AT" sz="1100" b="1" smtClean="0">
                <a:solidFill>
                  <a:srgbClr val="8064A2"/>
                </a:solidFill>
                <a:latin typeface="Arial" charset="0"/>
                <a:cs typeface="Arial" charset="0"/>
              </a:rPr>
              <a:t>Start</a:t>
            </a:r>
            <a:r>
              <a:rPr lang="de-AT" sz="1100" smtClean="0">
                <a:solidFill>
                  <a:srgbClr val="8064A2"/>
                </a:solidFill>
                <a:latin typeface="Arial" charset="0"/>
                <a:cs typeface="Arial" charset="0"/>
              </a:rPr>
              <a:t>“ – unter der Gruppe „Folien“ – „</a:t>
            </a:r>
            <a:r>
              <a:rPr lang="de-AT" sz="1100" b="1" smtClean="0">
                <a:solidFill>
                  <a:srgbClr val="8064A2"/>
                </a:solidFill>
                <a:latin typeface="Arial" charset="0"/>
                <a:cs typeface="Arial" charset="0"/>
              </a:rPr>
              <a:t>Layout</a:t>
            </a:r>
            <a:r>
              <a:rPr lang="de-AT" sz="1100" smtClean="0">
                <a:solidFill>
                  <a:srgbClr val="8064A2"/>
                </a:solidFill>
                <a:latin typeface="Arial" charset="0"/>
                <a:cs typeface="Arial" charset="0"/>
              </a:rPr>
              <a:t>“ anklicken“ und die gewünschte Titelfolie auswählen.</a:t>
            </a:r>
          </a:p>
          <a:p>
            <a:pPr eaLnBrk="1" hangingPunct="1"/>
            <a:r>
              <a:rPr lang="de-AT" sz="1100" smtClean="0">
                <a:solidFill>
                  <a:srgbClr val="8064A2"/>
                </a:solidFill>
                <a:latin typeface="Arial" charset="0"/>
                <a:cs typeface="Arial" charset="0"/>
              </a:rPr>
              <a:t>(In der 1. Zeile unter „Layout“ erscheinen die zu der ausgewählten Folie dazughörigen Auswahlmöglichkeiten – bei der Auswahl Titelfolie, werden alle Titelfolien in der 1. Zeile angezeigt)</a:t>
            </a:r>
          </a:p>
        </p:txBody>
      </p:sp>
    </p:spTree>
    <p:extLst>
      <p:ext uri="{BB962C8B-B14F-4D97-AF65-F5344CB8AC3E}">
        <p14:creationId xmlns:p14="http://schemas.microsoft.com/office/powerpoint/2010/main" val="272836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Zwischenfolie über „Foliendesign“ (Powerpoint 2003) bzw. „Start – Layout“ (Powerpoint 2007) zuweisen</a:t>
            </a:r>
          </a:p>
          <a:p>
            <a:pPr eaLnBrk="1" hangingPunct="1"/>
            <a:r>
              <a:rPr lang="de-AT" smtClean="0"/>
              <a:t>Weitere Motive sind im Intranet verfügbar</a:t>
            </a:r>
          </a:p>
        </p:txBody>
      </p:sp>
    </p:spTree>
    <p:extLst>
      <p:ext uri="{BB962C8B-B14F-4D97-AF65-F5344CB8AC3E}">
        <p14:creationId xmlns:p14="http://schemas.microsoft.com/office/powerpoint/2010/main" val="169554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7831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727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44F34C63-B065-4B23-A992-41FC2E6FC8E0}" type="slidenum">
              <a:rPr lang="de-DE" smtClean="0"/>
              <a:pPr defTabSz="903288"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7903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7475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57249490-E1C1-4278-85A0-159BE70F8C85}" type="slidenum">
              <a:rPr lang="de-DE" smtClean="0"/>
              <a:pPr defTabSz="903288"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618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keine Rastergrafik rechts unten</a:t>
            </a:r>
          </a:p>
        </p:txBody>
      </p:sp>
    </p:spTree>
    <p:extLst>
      <p:ext uri="{BB962C8B-B14F-4D97-AF65-F5344CB8AC3E}">
        <p14:creationId xmlns:p14="http://schemas.microsoft.com/office/powerpoint/2010/main" val="423956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686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CFF1D8E2-797A-48F6-89CA-C400C27E1362}" type="slidenum">
              <a:rPr lang="de-DE" smtClean="0"/>
              <a:pPr defTabSz="903288"/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8705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788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4A81E81C-183A-470C-AD93-7A266821562F}" type="slidenum">
              <a:rPr lang="de-DE" smtClean="0"/>
              <a:pPr defTabSz="903288"/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2565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59683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keine Rastergrafik rechts unten</a:t>
            </a:r>
          </a:p>
        </p:txBody>
      </p:sp>
    </p:spTree>
    <p:extLst>
      <p:ext uri="{BB962C8B-B14F-4D97-AF65-F5344CB8AC3E}">
        <p14:creationId xmlns:p14="http://schemas.microsoft.com/office/powerpoint/2010/main" val="14364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Ich kann die Graphik leider nicht öffnen: RELIABILITY ALL THE WAY </a:t>
            </a:r>
          </a:p>
        </p:txBody>
      </p:sp>
    </p:spTree>
    <p:extLst>
      <p:ext uri="{BB962C8B-B14F-4D97-AF65-F5344CB8AC3E}">
        <p14:creationId xmlns:p14="http://schemas.microsoft.com/office/powerpoint/2010/main" val="422274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Zwischenfolie über „Foliendesign“ (Powerpoint 2003) bzw. „Start – Layout“ (Powerpoint 2007) zuweisen</a:t>
            </a:r>
          </a:p>
          <a:p>
            <a:pPr eaLnBrk="1" hangingPunct="1"/>
            <a:r>
              <a:rPr lang="de-AT" smtClean="0"/>
              <a:t>Weitere Motive sind im Intranet verfügbar</a:t>
            </a:r>
          </a:p>
        </p:txBody>
      </p:sp>
    </p:spTree>
    <p:extLst>
      <p:ext uri="{BB962C8B-B14F-4D97-AF65-F5344CB8AC3E}">
        <p14:creationId xmlns:p14="http://schemas.microsoft.com/office/powerpoint/2010/main" val="285340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dirty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dirty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dirty="0">
                <a:latin typeface="Arial" charset="0"/>
                <a:cs typeface="Arial" charset="0"/>
              </a:rPr>
              <a:t>Start</a:t>
            </a:r>
            <a:r>
              <a:rPr lang="de-DE" sz="1000" dirty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dirty="0">
                <a:latin typeface="Arial" charset="0"/>
                <a:cs typeface="Arial" charset="0"/>
              </a:rPr>
              <a:t>Neue Folie</a:t>
            </a:r>
            <a:r>
              <a:rPr lang="de-DE" sz="1000" dirty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dirty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dirty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dirty="0">
                <a:latin typeface="Arial" charset="0"/>
                <a:cs typeface="Arial" charset="0"/>
              </a:rPr>
              <a:t>kopieren</a:t>
            </a:r>
            <a:r>
              <a:rPr lang="de-DE" sz="1000" dirty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dirty="0">
                <a:latin typeface="Arial" charset="0"/>
                <a:cs typeface="Arial" charset="0"/>
              </a:rPr>
              <a:t>Einfügen</a:t>
            </a:r>
            <a:r>
              <a:rPr lang="de-DE" sz="1000" dirty="0">
                <a:latin typeface="Arial" charset="0"/>
                <a:cs typeface="Arial" charset="0"/>
              </a:rPr>
              <a:t>“</a:t>
            </a:r>
          </a:p>
          <a:p>
            <a:endParaRPr lang="de-DE" sz="1000" dirty="0">
              <a:latin typeface="Arial" charset="0"/>
              <a:cs typeface="Arial" charset="0"/>
            </a:endParaRP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94F76-D3B1-46EE-A43E-B814A2E7AFB6}" type="slidenum">
              <a:rPr lang="de-DE" smtClean="0"/>
              <a:pPr/>
              <a:t>3</a:t>
            </a:fld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Reliability all the way.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500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8435" name="Fußzeilenplatzhalt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smtClean="0">
                <a:solidFill>
                  <a:prstClr val="black"/>
                </a:solidFill>
              </a:rPr>
              <a:t>Reliability all the way.</a:t>
            </a:r>
          </a:p>
        </p:txBody>
      </p:sp>
    </p:spTree>
    <p:extLst>
      <p:ext uri="{BB962C8B-B14F-4D97-AF65-F5344CB8AC3E}">
        <p14:creationId xmlns:p14="http://schemas.microsoft.com/office/powerpoint/2010/main" val="329287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dirty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dirty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dirty="0">
                <a:latin typeface="Arial" charset="0"/>
                <a:cs typeface="Arial" charset="0"/>
              </a:rPr>
              <a:t>Start</a:t>
            </a:r>
            <a:r>
              <a:rPr lang="de-DE" sz="1000" dirty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dirty="0">
                <a:latin typeface="Arial" charset="0"/>
                <a:cs typeface="Arial" charset="0"/>
              </a:rPr>
              <a:t>Neue Folie</a:t>
            </a:r>
            <a:r>
              <a:rPr lang="de-DE" sz="1000" dirty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dirty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dirty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dirty="0">
                <a:latin typeface="Arial" charset="0"/>
                <a:cs typeface="Arial" charset="0"/>
              </a:rPr>
              <a:t>kopieren</a:t>
            </a:r>
            <a:r>
              <a:rPr lang="de-DE" sz="1000" dirty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dirty="0">
                <a:latin typeface="Arial" charset="0"/>
                <a:cs typeface="Arial" charset="0"/>
              </a:rPr>
              <a:t>Einfügen</a:t>
            </a:r>
            <a:r>
              <a:rPr lang="de-DE" sz="1000" dirty="0">
                <a:latin typeface="Arial" charset="0"/>
                <a:cs typeface="Arial" charset="0"/>
              </a:rPr>
              <a:t>“</a:t>
            </a:r>
          </a:p>
          <a:p>
            <a:endParaRPr lang="de-DE" sz="1000" dirty="0">
              <a:latin typeface="Arial" charset="0"/>
              <a:cs typeface="Arial" charset="0"/>
            </a:endParaRP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FE51-2D54-4996-A594-1CA75688BDD5}" type="slidenum">
              <a:rPr lang="de-DE" smtClean="0"/>
              <a:pPr/>
              <a:t>5</a:t>
            </a:fld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Reliability all the way.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55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Zwischenfolie über „Foliendesign“ (Powerpoint 2003) bzw. „Start – Layout“ (Powerpoint 2007) zuweisen</a:t>
            </a:r>
          </a:p>
          <a:p>
            <a:pPr eaLnBrk="1" hangingPunct="1"/>
            <a:r>
              <a:rPr lang="de-AT" smtClean="0"/>
              <a:t>Weitere Motive sind im Intranet verfügbar</a:t>
            </a:r>
          </a:p>
        </p:txBody>
      </p:sp>
    </p:spTree>
    <p:extLst>
      <p:ext uri="{BB962C8B-B14F-4D97-AF65-F5344CB8AC3E}">
        <p14:creationId xmlns:p14="http://schemas.microsoft.com/office/powerpoint/2010/main" val="80782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604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5E4D43B0-62E2-49D4-ACF8-F4D8B1B0A9FD}" type="slidenum">
              <a:rPr lang="de-DE" smtClean="0"/>
              <a:pPr defTabSz="903288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5612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dem Folienkatalog: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Setzen Sie in der Folienansicht links den Mauszeiger zwischen die beiden Folien, wo die neue Folie eingefügt werden soll und klicken Sie bitte im Menüreiter „</a:t>
            </a:r>
            <a:r>
              <a:rPr lang="de-DE" sz="1000" b="1" smtClean="0">
                <a:latin typeface="Arial" charset="0"/>
                <a:cs typeface="Arial" charset="0"/>
              </a:rPr>
              <a:t>Start</a:t>
            </a:r>
            <a:r>
              <a:rPr lang="de-DE" sz="1000" smtClean="0">
                <a:latin typeface="Arial" charset="0"/>
                <a:cs typeface="Arial" charset="0"/>
              </a:rPr>
              <a:t>“ – in der Gruppe „Folien“ auf „</a:t>
            </a:r>
            <a:r>
              <a:rPr lang="de-DE" sz="1000" b="1" smtClean="0">
                <a:latin typeface="Arial" charset="0"/>
                <a:cs typeface="Arial" charset="0"/>
              </a:rPr>
              <a:t>Neue Folie</a:t>
            </a:r>
            <a:r>
              <a:rPr lang="de-DE" sz="1000" smtClean="0">
                <a:latin typeface="Arial" charset="0"/>
                <a:cs typeface="Arial" charset="0"/>
              </a:rPr>
              <a:t>“ – nun öffnet sich der Folienkatalog, aus welchem Sie Ihre gewünschte Folie wählen können.</a:t>
            </a:r>
          </a:p>
          <a:p>
            <a:r>
              <a:rPr lang="de-DE" sz="1000" b="1" u="sng" smtClean="0">
                <a:latin typeface="Arial" charset="0"/>
                <a:cs typeface="Arial" charset="0"/>
              </a:rPr>
              <a:t>Einfügen einer weiteren Folie aus bereits vorhandenen Folien: </a:t>
            </a:r>
          </a:p>
          <a:p>
            <a:r>
              <a:rPr lang="de-DE" sz="1000" smtClean="0">
                <a:latin typeface="Arial" charset="0"/>
                <a:cs typeface="Arial" charset="0"/>
              </a:rPr>
              <a:t>klick mit der rechten Maustaste auf die gewünschte Folie – „</a:t>
            </a:r>
            <a:r>
              <a:rPr lang="de-DE" sz="1000" b="1" smtClean="0">
                <a:latin typeface="Arial" charset="0"/>
                <a:cs typeface="Arial" charset="0"/>
              </a:rPr>
              <a:t>kopieren</a:t>
            </a:r>
            <a:r>
              <a:rPr lang="de-DE" sz="1000" smtClean="0">
                <a:latin typeface="Arial" charset="0"/>
                <a:cs typeface="Arial" charset="0"/>
              </a:rPr>
              <a:t>“ auswählen – klick mit der rechten Maustaste an die Stelle wo diese eingefügt werden soll und „</a:t>
            </a:r>
            <a:r>
              <a:rPr lang="de-DE" sz="1000" b="1" smtClean="0">
                <a:latin typeface="Arial" charset="0"/>
                <a:cs typeface="Arial" charset="0"/>
              </a:rPr>
              <a:t>Einfügen</a:t>
            </a:r>
            <a:r>
              <a:rPr lang="de-DE" sz="1000" smtClean="0">
                <a:latin typeface="Arial" charset="0"/>
                <a:cs typeface="Arial" charset="0"/>
              </a:rPr>
              <a:t>“</a:t>
            </a:r>
          </a:p>
          <a:p>
            <a:endParaRPr lang="de-DE" sz="1000" smtClean="0">
              <a:latin typeface="Arial" charset="0"/>
              <a:cs typeface="Arial" charset="0"/>
            </a:endParaRPr>
          </a:p>
        </p:txBody>
      </p:sp>
      <p:sp>
        <p:nvSpPr>
          <p:cNvPr id="624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A497A937-4788-4C1B-9467-D2AF67CADAB6}" type="slidenum">
              <a:rPr lang="de-DE" smtClean="0"/>
              <a:pPr defTabSz="903288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167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665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0901ED80-6247-4131-B631-9AB30E17D737}" type="slidenum">
              <a:rPr lang="de-DE" smtClean="0"/>
              <a:pPr defTabSz="903288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895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I_CD\powerpoint master\bilder\Endfolie\ASFINAG_Titelfo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 dirty="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nlayout_Standard Englisch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6597352"/>
            <a:ext cx="9144000" cy="2520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850400"/>
            <a:ext cx="8352606" cy="450000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907200"/>
            <a:ext cx="8352606" cy="861591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Standard Layout 1 Englische Fußzeile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468387" y="6669264"/>
            <a:ext cx="7271965" cy="170563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e-AT" dirty="0" err="1" smtClean="0"/>
              <a:t>Reliability</a:t>
            </a:r>
            <a:r>
              <a:rPr lang="de-AT" dirty="0" smtClean="0"/>
              <a:t> all the </a:t>
            </a:r>
            <a:r>
              <a:rPr lang="de-AT" dirty="0" err="1" smtClean="0"/>
              <a:t>way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595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Vorlagen\powerpoint master\bilder\Folie\rasterg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5080000"/>
            <a:ext cx="6667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842A89DE-6F76-421C-95B0-73DF2E71DBFB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D1ADC4D5-CB26-47B8-B9E1-96518E4C256C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40000" y="1850400"/>
            <a:ext cx="8064000" cy="45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AT" smtClean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40000" y="1008000"/>
            <a:ext cx="8064000" cy="266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Standar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CD13B5C2-EEFD-482E-98D4-2CC9CA1DCEE6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6CA4DBC1-835F-44C6-AC50-B6124CEA2B8A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40000" y="1850400"/>
            <a:ext cx="8064000" cy="45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AT" smtClean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540000" y="1008000"/>
            <a:ext cx="8064000" cy="266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40000" y="1850400"/>
            <a:ext cx="8064000" cy="45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AT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40000" y="1008000"/>
            <a:ext cx="8064000" cy="266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49FD8988-1659-443E-BBED-CF4112BC4BD8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40518A77-7815-4B32-8ACB-FEB840F70A58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000108"/>
            <a:ext cx="8064250" cy="2742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850400"/>
            <a:ext cx="3895724" cy="443612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92100">
              <a:buFontTx/>
              <a:buNone/>
              <a:defRPr sz="2200"/>
            </a:lvl2pPr>
            <a:lvl3pPr>
              <a:buFontTx/>
              <a:buNone/>
              <a:defRPr sz="20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76804" y="1857364"/>
            <a:ext cx="3895724" cy="4429156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DE" sz="24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DE" sz="22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DE" sz="20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DE" sz="18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AT" sz="180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(n)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I_CD\powerpoint master\bilder\ASFINAG_Folie_R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91413" y="6484938"/>
            <a:ext cx="1366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FB0D5ADC-D6F7-4269-BE34-61EC78CE5D0D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80" y="1855745"/>
            <a:ext cx="8229600" cy="4525963"/>
          </a:xfr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28680" y="530183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(n)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I_CD\powerpoint master\bilder\ASFINAG_Fo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7491413" y="6484938"/>
            <a:ext cx="1366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0D731C2E-1C9D-4ABE-8834-BF4354EF9603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80" y="1855745"/>
            <a:ext cx="8229600" cy="4525963"/>
          </a:xfr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28680" y="530183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ASFINAG_Endfolie_Slog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1_Streng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000AEC8B-CC2C-40D3-8720-C0B969B65FC2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3" descr="titelfolie_A1Strengber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3D7A790F-6CEF-433B-818A-DE7A4A078FEE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_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ASFINAG_Endfolie_UR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_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ASFINAG_Endfolie_Slogan_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Englisc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 descr="ASFINAG_Titelfolie_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 userDrawn="1"/>
        </p:nvSpPr>
        <p:spPr bwMode="auto">
          <a:xfrm>
            <a:off x="539750" y="3851275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Speaker's name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Name of group company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Venue and date of event</a:t>
            </a:r>
          </a:p>
        </p:txBody>
      </p:sp>
      <p:sp>
        <p:nvSpPr>
          <p:cNvPr id="4" name="Titel 3"/>
          <p:cNvSpPr>
            <a:spLocks/>
          </p:cNvSpPr>
          <p:nvPr userDrawn="1"/>
        </p:nvSpPr>
        <p:spPr bwMode="auto">
          <a:xfrm>
            <a:off x="539750" y="314325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3000" b="1">
                <a:solidFill>
                  <a:srgbClr val="48535E"/>
                </a:solidFill>
                <a:cs typeface="Arial" charset="0"/>
              </a:rPr>
              <a:t>TITLE OF PRESENTATION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ür A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titelfolie_aig_m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 userDrawn="1"/>
        </p:nvSpPr>
        <p:spPr bwMode="auto">
          <a:xfrm>
            <a:off x="539750" y="3851275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Speaker's name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Name of group company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Venue and date of event</a:t>
            </a:r>
          </a:p>
        </p:txBody>
      </p:sp>
      <p:sp>
        <p:nvSpPr>
          <p:cNvPr id="4" name="Titel 3"/>
          <p:cNvSpPr>
            <a:spLocks/>
          </p:cNvSpPr>
          <p:nvPr userDrawn="1"/>
        </p:nvSpPr>
        <p:spPr bwMode="auto">
          <a:xfrm>
            <a:off x="539750" y="314325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3000" b="1">
                <a:solidFill>
                  <a:srgbClr val="48535E"/>
                </a:solidFill>
                <a:cs typeface="Arial" charset="0"/>
              </a:rPr>
              <a:t>TITLE OF PRESENTATION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titelfolie_ai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/>
          </p:cNvSpPr>
          <p:nvPr userDrawn="1"/>
        </p:nvSpPr>
        <p:spPr bwMode="auto">
          <a:xfrm>
            <a:off x="539750" y="3851275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Speaker's name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Name of group company</a:t>
            </a:r>
          </a:p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>
                <a:solidFill>
                  <a:srgbClr val="344B57"/>
                </a:solidFill>
                <a:cs typeface="Arial" charset="0"/>
                <a:sym typeface="Arial" charset="0"/>
              </a:rPr>
              <a:t>Venue and date of event</a:t>
            </a:r>
          </a:p>
        </p:txBody>
      </p:sp>
      <p:sp>
        <p:nvSpPr>
          <p:cNvPr id="4" name="Titel 3"/>
          <p:cNvSpPr>
            <a:spLocks/>
          </p:cNvSpPr>
          <p:nvPr userDrawn="1"/>
        </p:nvSpPr>
        <p:spPr bwMode="auto">
          <a:xfrm>
            <a:off x="539750" y="314325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3000" b="1">
                <a:solidFill>
                  <a:srgbClr val="48535E"/>
                </a:solidFill>
                <a:cs typeface="Arial" charset="0"/>
              </a:rPr>
              <a:t>TITLE OF PRESENTATION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6597352"/>
            <a:ext cx="9144000" cy="2520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850400"/>
            <a:ext cx="8352606" cy="450000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4" y="6662665"/>
            <a:ext cx="691199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lang="de-AT" sz="900" kern="1200" smtClean="0">
                <a:solidFill>
                  <a:srgbClr val="48535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Verlässlichkeit auf allen Wegen.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1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597352"/>
            <a:ext cx="9144000" cy="2520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990" y="1850400"/>
            <a:ext cx="8352160" cy="450000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467990" y="907200"/>
            <a:ext cx="8352160" cy="429543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Standard Layout mit Subheadline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67544" y="1369796"/>
            <a:ext cx="8353088" cy="360362"/>
          </a:xfrm>
        </p:spPr>
        <p:txBody>
          <a:bodyPr/>
          <a:lstStyle>
            <a:lvl1pPr>
              <a:buNone/>
              <a:defRPr kumimoji="0" lang="de-DE" sz="2000" b="1" i="0" u="none" strike="noStrike" kern="16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4" y="6662665"/>
            <a:ext cx="691199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lang="de-AT" sz="900" kern="1200" smtClean="0">
                <a:solidFill>
                  <a:srgbClr val="48535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Verlässlichkeit auf allen Wegen.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69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352606" cy="860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Folien für Text mit 2 Spalten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50400"/>
            <a:ext cx="3996000" cy="443612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92100">
              <a:buFont typeface="Arial" pitchFamily="34" charset="0"/>
              <a:buChar char="•"/>
              <a:defRPr sz="22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4676805" y="1857364"/>
            <a:ext cx="3996000" cy="4429156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lang="de-DE" sz="24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lang="de-DE" sz="22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lang="de-DE" sz="20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lang="de-DE" sz="1800" smtClean="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lang="de-AT" sz="1800">
                <a:solidFill>
                  <a:srgbClr val="48535E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597352"/>
            <a:ext cx="9144000" cy="2520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4" y="6662665"/>
            <a:ext cx="691199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lang="de-AT" sz="900" kern="1200" smtClean="0">
                <a:solidFill>
                  <a:srgbClr val="48535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Verlässlichkeit auf allen Wegen.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222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Marken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O:\Vorlagen\powerpoint master\bilder\Endfolie Titelfolie\folie_bg_markensymbol.png"/>
          <p:cNvPicPr>
            <a:picLocks noChangeAspect="1" noChangeArrowheads="1"/>
          </p:cNvPicPr>
          <p:nvPr userDrawn="1"/>
        </p:nvPicPr>
        <p:blipFill>
          <a:blip r:embed="rId2" cstate="print"/>
          <a:srcRect t="13287"/>
          <a:stretch>
            <a:fillRect/>
          </a:stretch>
        </p:blipFill>
        <p:spPr bwMode="auto">
          <a:xfrm>
            <a:off x="0" y="903968"/>
            <a:ext cx="9144000" cy="5946775"/>
          </a:xfrm>
          <a:prstGeom prst="rect">
            <a:avLst/>
          </a:prstGeom>
          <a:noFill/>
        </p:spPr>
      </p:pic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850400"/>
            <a:ext cx="8352606" cy="450000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352606" cy="860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Standard Layout – mit Grafik in der Fußzeile</a:t>
            </a:r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4" y="6662665"/>
            <a:ext cx="691199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lang="de-AT" sz="900" kern="1200" smtClean="0">
                <a:solidFill>
                  <a:srgbClr val="48535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Verlässlichkeit auf allen Wegen.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7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Grafi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850400"/>
            <a:ext cx="8352606" cy="481896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352606" cy="860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Standard Layout – ohne Fußzeile </a:t>
            </a:r>
            <a:br>
              <a:rPr lang="de-DE" dirty="0" smtClean="0"/>
            </a:br>
            <a:r>
              <a:rPr lang="de-DE" dirty="0" smtClean="0"/>
              <a:t>(für große Grafiken, Tabellen, etc.)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00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2_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A5CB9112-20D5-4B26-8FB6-A7DD196E310E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3" descr="titelfolie_A2Wechse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5649393A-E928-4144-98CB-DD7EC25A6A3E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layout_Grafi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325260"/>
            <a:ext cx="6120232" cy="266400"/>
          </a:xfrm>
        </p:spPr>
        <p:txBody>
          <a:bodyPr>
            <a:noAutofit/>
          </a:bodyPr>
          <a:lstStyle>
            <a:lvl1pPr algn="l">
              <a:defRPr sz="2800" kern="16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Sehr große 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06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ischenfolie_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465776" y="6357961"/>
            <a:ext cx="1366837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0EC751B8-1325-4325-A2C1-61A077D75A21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 dirty="0">
              <a:solidFill>
                <a:srgbClr val="48535E"/>
              </a:solidFill>
            </a:endParaRPr>
          </a:p>
        </p:txBody>
      </p:sp>
      <p:pic>
        <p:nvPicPr>
          <p:cNvPr id="5" name="Grafik 4" descr="zwischenfolie_bruecke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8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nlayout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Vorlagen\powerpoint master\bilder\Folie\rastergraf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6501" y="5080000"/>
            <a:ext cx="6667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Vorlagen\powerpoint master\bilder\Folie\logo.gi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67515" y="3"/>
            <a:ext cx="2376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465776" y="6357961"/>
            <a:ext cx="1366837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0EC751B8-1325-4325-A2C1-61A077D75A21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0" y="1850400"/>
            <a:ext cx="8064000" cy="4500000"/>
          </a:xfrm>
          <a:prstGeom prst="rect">
            <a:avLst/>
          </a:prstGeom>
        </p:spPr>
        <p:txBody>
          <a:bodyPr tIns="0" rIns="0" bIns="0"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1"/>
            <a:r>
              <a:rPr lang="de-AT" dirty="0" smtClean="0"/>
              <a:t>Aufzählung</a:t>
            </a:r>
          </a:p>
          <a:p>
            <a:pPr lvl="2"/>
            <a:r>
              <a:rPr lang="de-AT" dirty="0" smtClean="0"/>
              <a:t>Aufzählung</a:t>
            </a:r>
          </a:p>
          <a:p>
            <a:pPr lvl="3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pPr lvl="4"/>
            <a:r>
              <a:rPr lang="de-AT" dirty="0" smtClean="0"/>
              <a:t>Aufzählung</a:t>
            </a:r>
          </a:p>
          <a:p>
            <a:r>
              <a:rPr lang="de-AT" dirty="0" smtClean="0"/>
              <a:t>Aufzählung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540000" y="925757"/>
            <a:ext cx="8064000" cy="430887"/>
          </a:xfrm>
        </p:spPr>
        <p:txBody>
          <a:bodyPr>
            <a:spAutoFit/>
          </a:bodyPr>
          <a:lstStyle>
            <a:lvl1pPr algn="l">
              <a:defRPr sz="2800" kern="16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Standard Layout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881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folie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SFINAG_Endfolie_Slogan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4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ischenfolie_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008000"/>
            <a:ext cx="8064000" cy="266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5137" y="1850400"/>
            <a:ext cx="4038600" cy="273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40" y="1850400"/>
            <a:ext cx="4040187" cy="273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2766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(n)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I_CD\powerpoint master\bilder\ASFINAG_Folie_R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91413" y="6308725"/>
            <a:ext cx="13668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EF3F2497-6DAE-449B-9CD8-4E293126985C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fld id="{0EC751B8-1325-4325-A2C1-61A077D75A21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80" y="1855745"/>
            <a:ext cx="8229600" cy="4525963"/>
          </a:xfr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28680" y="530183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44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ischen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Vorlagen\powerpoint master\bilder\Folie\logo.gif"/>
          <p:cNvPicPr>
            <a:picLocks noChangeAspect="1" noChangeArrowheads="1"/>
          </p:cNvPicPr>
          <p:nvPr userDrawn="1"/>
        </p:nvPicPr>
        <p:blipFill>
          <a:blip r:embed="rId2" cstate="print"/>
          <a:srcRect t="27882"/>
          <a:stretch>
            <a:fillRect/>
          </a:stretch>
        </p:blipFill>
        <p:spPr bwMode="auto">
          <a:xfrm>
            <a:off x="6767516" y="0"/>
            <a:ext cx="2376487" cy="4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68313" y="3212976"/>
            <a:ext cx="8351837" cy="266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AT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8314" y="3645024"/>
            <a:ext cx="8351836" cy="2881436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7" name="Picture 2" descr="O:\Vorlagen\powerpoint master\bilder\ZwischenfolienFertig\neu\A21_HSS887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407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503F9C-4CCA-438E-ADD5-402CEB9914C1}" type="datetimeFigureOut">
              <a:rPr lang="de-AT" smtClean="0"/>
              <a:pPr/>
              <a:t>28.02.2017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2731F1-AAAE-49E8-B0C8-86B468E31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829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BM_Seewal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D7821F1E-0134-40BD-B414-9DF76A20A46B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3" descr="titelfolie_abmseewalch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BCE4BDEC-27FB-4C50-8667-AABAE1CDC876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B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851DE5AC-7EE3-4DEE-AF8A-653794C40472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4" descr="titelfolie_brueck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0E6FDCAC-D915-45B0-9719-BEDEBC5E55E8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Fly-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018B4AEC-1AED-4519-978A-E2B823BD9C23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7" descr="titelfolie_fly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E2F857E6-138C-425C-882B-DC1345B6EEC6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M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B4EB2809-7602-47E8-85CF-91900E83F4AB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3" descr="titelfolie_mau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B748E877-EA35-453B-94B4-A393E5A0B1D0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Winter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9D7F399E-54F8-4AB5-9344-B0541F05EFF5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pic>
        <p:nvPicPr>
          <p:cNvPr id="5" name="Grafik 3" descr="titelfolie_win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FA1DC4A7-442F-424E-98E6-DFDF97F03CE3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40000" y="3142804"/>
            <a:ext cx="8064000" cy="286199"/>
          </a:xfrm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40000" y="3852000"/>
            <a:ext cx="80640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Formatvorlage des Untertitelmasters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nlayout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:\Vorlagen\powerpoint master\bilder\Folie\rasterg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5080000"/>
            <a:ext cx="6667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:\Vorlagen\powerpoint master\bilder\Folie\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3" y="0"/>
            <a:ext cx="2376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7466013" y="6357938"/>
            <a:ext cx="1366837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A9225617-757F-46B9-A629-243FE570CF98}" type="slidenum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  <a:p>
            <a:pPr algn="r">
              <a:spcBef>
                <a:spcPts val="300"/>
              </a:spcBef>
              <a:defRPr/>
            </a:pPr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40000" y="1850400"/>
            <a:ext cx="8064000" cy="45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  <a:endParaRPr lang="de-AT" dirty="0" smtClean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40000" y="925757"/>
            <a:ext cx="8064000" cy="430887"/>
          </a:xfrm>
        </p:spPr>
        <p:txBody>
          <a:bodyPr>
            <a:spAutoFit/>
          </a:bodyPr>
          <a:lstStyle>
            <a:lvl1pPr algn="l">
              <a:defRPr sz="2800" kern="1600" baseline="0">
                <a:solidFill>
                  <a:srgbClr val="4853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14325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851275"/>
            <a:ext cx="8064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Name des Vortragenden</a:t>
            </a:r>
          </a:p>
          <a:p>
            <a:pPr lvl="0"/>
            <a:r>
              <a:rPr lang="de-DE" smtClean="0"/>
              <a:t>Bezeichnung der Konzerngesellschaft</a:t>
            </a:r>
          </a:p>
          <a:p>
            <a:pPr lvl="0"/>
            <a:r>
              <a:rPr lang="de-DE" smtClean="0"/>
              <a:t>Ort und Datum der Veranstaltung</a:t>
            </a:r>
          </a:p>
          <a:p>
            <a:pPr lvl="0"/>
            <a:endParaRPr lang="de-AT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466013" y="6357938"/>
            <a:ext cx="13668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de-AT" sz="900">
                <a:solidFill>
                  <a:srgbClr val="48535E"/>
                </a:solidFill>
              </a:rPr>
              <a:t> </a:t>
            </a:r>
          </a:p>
          <a:p>
            <a:pPr algn="r">
              <a:spcBef>
                <a:spcPts val="300"/>
              </a:spcBef>
              <a:defRPr/>
            </a:pPr>
            <a:fld id="{5B0350AD-4AF4-4A00-BDB3-BCA033677527}" type="datetime1">
              <a:rPr lang="de-AT" sz="90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28.02.2017</a:t>
            </a:fld>
            <a:endParaRPr lang="de-AT" sz="900">
              <a:solidFill>
                <a:srgbClr val="48535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30" r:id="rId10"/>
    <p:sldLayoutId id="21474840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485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853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853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853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8535E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defRPr sz="2000" kern="1200">
          <a:solidFill>
            <a:srgbClr val="485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400" kern="1200">
          <a:solidFill>
            <a:srgbClr val="4853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400" kern="1200">
          <a:solidFill>
            <a:srgbClr val="4853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000" kern="1200">
          <a:solidFill>
            <a:srgbClr val="4853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000" kern="1200">
          <a:solidFill>
            <a:srgbClr val="4853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08063"/>
            <a:ext cx="806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Standard Layout</a:t>
            </a:r>
          </a:p>
        </p:txBody>
      </p:sp>
      <p:pic>
        <p:nvPicPr>
          <p:cNvPr id="26627" name="Picture 2" descr="O:\Vorlagen\powerpoint master\bilder\Folie\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7513" y="0"/>
            <a:ext cx="2376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platzhalter 4"/>
          <p:cNvSpPr>
            <a:spLocks noGrp="1"/>
          </p:cNvSpPr>
          <p:nvPr>
            <p:ph type="body" idx="1"/>
          </p:nvPr>
        </p:nvSpPr>
        <p:spPr bwMode="auto">
          <a:xfrm>
            <a:off x="539750" y="1851025"/>
            <a:ext cx="8064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32" r:id="rId6"/>
    <p:sldLayoutId id="2147484059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485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rgbClr val="485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485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rgbClr val="485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rgbClr val="485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00663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343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85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08063"/>
            <a:ext cx="806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51025"/>
            <a:ext cx="8064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485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8535E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400" kern="1200">
          <a:solidFill>
            <a:srgbClr val="485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400" kern="1200">
          <a:solidFill>
            <a:srgbClr val="4853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400" kern="1200">
          <a:solidFill>
            <a:srgbClr val="4853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000" kern="1200">
          <a:solidFill>
            <a:srgbClr val="4853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7320"/>
        </a:buClr>
        <a:buChar char="•"/>
        <a:defRPr sz="2000" kern="1200">
          <a:solidFill>
            <a:srgbClr val="4853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908720"/>
            <a:ext cx="8352606" cy="8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Standard Layout</a:t>
            </a:r>
          </a:p>
        </p:txBody>
      </p:sp>
      <p:pic>
        <p:nvPicPr>
          <p:cNvPr id="4" name="Picture 2" descr="O:\Vorlagen\powerpoint master\bilder\Folie\logo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7516" y="7"/>
            <a:ext cx="2376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67544" y="1850403"/>
            <a:ext cx="835260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6597352"/>
            <a:ext cx="9144000" cy="252000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465777" y="6667624"/>
            <a:ext cx="1366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ts val="300"/>
              </a:spcBef>
              <a:defRPr/>
            </a:pPr>
            <a:fld id="{53E85D7C-DF38-45BC-AA7E-5A331AD2C64B}" type="slidenum">
              <a:rPr lang="de-AT" sz="900" smtClean="0">
                <a:solidFill>
                  <a:srgbClr val="48535E"/>
                </a:solidFill>
              </a:rPr>
              <a:pPr algn="r">
                <a:spcBef>
                  <a:spcPts val="300"/>
                </a:spcBef>
                <a:defRPr/>
              </a:pPr>
              <a:t>‹Nr.›</a:t>
            </a:fld>
            <a:endParaRPr lang="de-AT" sz="900" dirty="0">
              <a:solidFill>
                <a:srgbClr val="48535E"/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4" y="6662665"/>
            <a:ext cx="691199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lang="de-AT" sz="900" kern="1200" smtClean="0">
                <a:solidFill>
                  <a:srgbClr val="48535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Verlässlichkeit auf allen Wegen.</a:t>
            </a:r>
          </a:p>
        </p:txBody>
      </p:sp>
    </p:spTree>
    <p:extLst>
      <p:ext uri="{BB962C8B-B14F-4D97-AF65-F5344CB8AC3E}">
        <p14:creationId xmlns:p14="http://schemas.microsoft.com/office/powerpoint/2010/main" val="264090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853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485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>
          <a:solidFill>
            <a:srgbClr val="485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485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>
          <a:solidFill>
            <a:srgbClr val="485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>
          <a:solidFill>
            <a:srgbClr val="485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asfinag-commercialservices.at/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ASFINAG Commercial Services GmbH</a:t>
            </a:r>
            <a:endParaRPr lang="de-DE" dirty="0"/>
          </a:p>
        </p:txBody>
      </p:sp>
      <p:sp>
        <p:nvSpPr>
          <p:cNvPr id="45058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Company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umsplatzhalter 3"/>
          <p:cNvSpPr txBox="1">
            <a:spLocks noGrp="1"/>
          </p:cNvSpPr>
          <p:nvPr/>
        </p:nvSpPr>
        <p:spPr bwMode="auto">
          <a:xfrm>
            <a:off x="7086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857250"/>
            <a:ext cx="8229600" cy="576263"/>
          </a:xfrm>
        </p:spPr>
        <p:txBody>
          <a:bodyPr/>
          <a:lstStyle/>
          <a:p>
            <a:pPr eaLnBrk="1" hangingPunct="1"/>
            <a:r>
              <a:rPr lang="en-GB" sz="3000" dirty="0" smtClean="0">
                <a:solidFill>
                  <a:schemeClr val="accent2"/>
                </a:solidFill>
              </a:rPr>
              <a:t>Cooperation Model</a:t>
            </a:r>
          </a:p>
        </p:txBody>
      </p:sp>
      <p:grpSp>
        <p:nvGrpSpPr>
          <p:cNvPr id="65539" name="Gruppieren 33"/>
          <p:cNvGrpSpPr>
            <a:grpSpLocks/>
          </p:cNvGrpSpPr>
          <p:nvPr/>
        </p:nvGrpSpPr>
        <p:grpSpPr bwMode="auto">
          <a:xfrm>
            <a:off x="1973263" y="1928813"/>
            <a:ext cx="5111750" cy="3635375"/>
            <a:chOff x="1692275" y="1628775"/>
            <a:chExt cx="5111750" cy="3635375"/>
          </a:xfrm>
        </p:grpSpPr>
        <p:sp>
          <p:nvSpPr>
            <p:cNvPr id="65540" name="Oval 10"/>
            <p:cNvSpPr>
              <a:spLocks noChangeArrowheads="1"/>
            </p:cNvSpPr>
            <p:nvPr/>
          </p:nvSpPr>
          <p:spPr bwMode="auto">
            <a:xfrm>
              <a:off x="3563938" y="1628775"/>
              <a:ext cx="1417637" cy="9144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400">
                <a:solidFill>
                  <a:srgbClr val="66CCFF"/>
                </a:solidFill>
              </a:endParaRPr>
            </a:p>
            <a:p>
              <a:pPr algn="ctr"/>
              <a:endParaRPr lang="de-AT" sz="2400" b="1">
                <a:solidFill>
                  <a:srgbClr val="66CCFF"/>
                </a:solidFill>
              </a:endParaRPr>
            </a:p>
          </p:txBody>
        </p:sp>
        <p:sp>
          <p:nvSpPr>
            <p:cNvPr id="65541" name="Text Box 12"/>
            <p:cNvSpPr txBox="1">
              <a:spLocks noChangeArrowheads="1"/>
            </p:cNvSpPr>
            <p:nvPr/>
          </p:nvSpPr>
          <p:spPr bwMode="auto">
            <a:xfrm>
              <a:off x="3571259" y="1844675"/>
              <a:ext cx="13681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AT" sz="1000" b="1">
                  <a:solidFill>
                    <a:schemeClr val="tx1"/>
                  </a:solidFill>
                </a:rPr>
                <a:t> </a:t>
              </a:r>
              <a:r>
                <a:rPr lang="de-AT" b="1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1979612" y="2852737"/>
              <a:ext cx="4537075" cy="86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 sz="2400" dirty="0">
                <a:solidFill>
                  <a:schemeClr val="tx1"/>
                </a:solidFill>
              </a:endParaRPr>
            </a:p>
          </p:txBody>
        </p:sp>
        <p:sp>
          <p:nvSpPr>
            <p:cNvPr id="65543" name="Rectangle 15"/>
            <p:cNvSpPr>
              <a:spLocks noChangeArrowheads="1"/>
            </p:cNvSpPr>
            <p:nvPr/>
          </p:nvSpPr>
          <p:spPr bwMode="auto">
            <a:xfrm>
              <a:off x="3779838" y="3141663"/>
              <a:ext cx="10795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1000" b="1">
                <a:solidFill>
                  <a:schemeClr val="tx1"/>
                </a:solidFill>
              </a:endParaRPr>
            </a:p>
          </p:txBody>
        </p:sp>
        <p:sp>
          <p:nvSpPr>
            <p:cNvPr id="65544" name="Rectangle 17"/>
            <p:cNvSpPr>
              <a:spLocks noChangeArrowheads="1"/>
            </p:cNvSpPr>
            <p:nvPr/>
          </p:nvSpPr>
          <p:spPr bwMode="auto">
            <a:xfrm>
              <a:off x="2268538" y="2997200"/>
              <a:ext cx="1079500" cy="5540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1000">
                <a:solidFill>
                  <a:schemeClr val="bg1"/>
                </a:solidFill>
              </a:endParaRPr>
            </a:p>
          </p:txBody>
        </p:sp>
        <p:sp>
          <p:nvSpPr>
            <p:cNvPr id="65545" name="Text Box 18"/>
            <p:cNvSpPr txBox="1">
              <a:spLocks noChangeArrowheads="1"/>
            </p:cNvSpPr>
            <p:nvPr/>
          </p:nvSpPr>
          <p:spPr bwMode="auto">
            <a:xfrm>
              <a:off x="2411413" y="3141663"/>
              <a:ext cx="8620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000" b="1">
                  <a:solidFill>
                    <a:schemeClr val="tx1"/>
                  </a:solidFill>
                </a:rPr>
                <a:t>PARTNER</a:t>
              </a:r>
            </a:p>
          </p:txBody>
        </p:sp>
        <p:sp>
          <p:nvSpPr>
            <p:cNvPr id="65546" name="Rectangle 19"/>
            <p:cNvSpPr>
              <a:spLocks noChangeArrowheads="1"/>
            </p:cNvSpPr>
            <p:nvPr/>
          </p:nvSpPr>
          <p:spPr bwMode="auto">
            <a:xfrm>
              <a:off x="5292725" y="2997200"/>
              <a:ext cx="1079500" cy="55403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000" b="1">
                  <a:solidFill>
                    <a:schemeClr val="tx1"/>
                  </a:solidFill>
                </a:rPr>
                <a:t>PARTNER</a:t>
              </a:r>
            </a:p>
          </p:txBody>
        </p:sp>
        <p:sp>
          <p:nvSpPr>
            <p:cNvPr id="69" name="Rectangle 20"/>
            <p:cNvSpPr>
              <a:spLocks noChangeArrowheads="1"/>
            </p:cNvSpPr>
            <p:nvPr/>
          </p:nvSpPr>
          <p:spPr bwMode="auto">
            <a:xfrm>
              <a:off x="2987675" y="4292600"/>
              <a:ext cx="1225550" cy="971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AT" sz="700" b="1" dirty="0">
                  <a:solidFill>
                    <a:srgbClr val="000000"/>
                  </a:solidFill>
                </a:rPr>
                <a:t>POOL OF EXPERTS</a:t>
              </a:r>
            </a:p>
            <a:p>
              <a:pPr>
                <a:defRPr/>
              </a:pPr>
              <a:endParaRPr lang="de-AT" sz="700" b="1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de-AT" sz="7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de-AT" sz="1000" b="1" dirty="0">
                  <a:solidFill>
                    <a:srgbClr val="000000"/>
                  </a:solidFill>
                </a:rPr>
                <a:t>OPERATION</a:t>
              </a:r>
            </a:p>
          </p:txBody>
        </p:sp>
        <p:sp>
          <p:nvSpPr>
            <p:cNvPr id="65548" name="Rectangle 21"/>
            <p:cNvSpPr>
              <a:spLocks noChangeArrowheads="1"/>
            </p:cNvSpPr>
            <p:nvPr/>
          </p:nvSpPr>
          <p:spPr bwMode="auto">
            <a:xfrm>
              <a:off x="4643438" y="4652963"/>
              <a:ext cx="108108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AT" sz="1200" b="1">
                  <a:solidFill>
                    <a:srgbClr val="000000"/>
                  </a:solidFill>
                </a:rPr>
                <a:t>  TOLLING</a:t>
              </a:r>
              <a:endParaRPr lang="de-AT" sz="2400">
                <a:solidFill>
                  <a:schemeClr val="tx1"/>
                </a:solidFill>
              </a:endParaRP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4356100" y="4292600"/>
              <a:ext cx="1223962" cy="971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AT" sz="700" b="1" dirty="0">
                  <a:solidFill>
                    <a:schemeClr val="tx1"/>
                  </a:solidFill>
                </a:rPr>
                <a:t>POOL OF EXPERTS</a:t>
              </a:r>
            </a:p>
            <a:p>
              <a:pPr algn="ctr">
                <a:defRPr/>
              </a:pPr>
              <a:endParaRPr lang="de-AT" sz="7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de-AT" sz="7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de-AT" sz="1000" b="1" dirty="0">
                  <a:solidFill>
                    <a:srgbClr val="000000"/>
                  </a:solidFill>
                </a:rPr>
                <a:t>TOLLING &amp; TELEMATICS</a:t>
              </a:r>
            </a:p>
            <a:p>
              <a:pPr>
                <a:defRPr/>
              </a:pPr>
              <a:endParaRPr lang="de-AT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5550" name="Rectangle 23"/>
            <p:cNvSpPr>
              <a:spLocks noChangeArrowheads="1"/>
            </p:cNvSpPr>
            <p:nvPr/>
          </p:nvSpPr>
          <p:spPr bwMode="auto">
            <a:xfrm>
              <a:off x="5651500" y="4292600"/>
              <a:ext cx="1152525" cy="971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AT" sz="700" b="1">
                  <a:solidFill>
                    <a:schemeClr val="tx1"/>
                  </a:solidFill>
                </a:rPr>
                <a:t>POOLOF EXPERTS</a:t>
              </a:r>
            </a:p>
            <a:p>
              <a:pPr algn="ctr"/>
              <a:endParaRPr lang="de-AT" sz="700" b="1">
                <a:solidFill>
                  <a:schemeClr val="tx1"/>
                </a:solidFill>
              </a:endParaRPr>
            </a:p>
            <a:p>
              <a:endParaRPr lang="de-AT" sz="700" b="1">
                <a:solidFill>
                  <a:srgbClr val="000000"/>
                </a:solidFill>
              </a:endParaRPr>
            </a:p>
            <a:p>
              <a:pPr algn="ctr"/>
              <a:r>
                <a:rPr lang="de-AT" sz="1000" b="1">
                  <a:solidFill>
                    <a:srgbClr val="000000"/>
                  </a:solidFill>
                </a:rPr>
                <a:t>EXTERNAL RESOURCES</a:t>
              </a:r>
            </a:p>
          </p:txBody>
        </p:sp>
        <p:sp>
          <p:nvSpPr>
            <p:cNvPr id="65551" name="Rectangle 24"/>
            <p:cNvSpPr>
              <a:spLocks noChangeArrowheads="1"/>
            </p:cNvSpPr>
            <p:nvPr/>
          </p:nvSpPr>
          <p:spPr bwMode="auto">
            <a:xfrm>
              <a:off x="1908175" y="4581525"/>
              <a:ext cx="1150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200" b="1">
                  <a:solidFill>
                    <a:srgbClr val="000000"/>
                  </a:solidFill>
                </a:rPr>
                <a:t>CONSTRUC-TION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692275" y="4292600"/>
              <a:ext cx="1223962" cy="969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 sz="2400" dirty="0">
                <a:solidFill>
                  <a:schemeClr val="tx1"/>
                </a:solidFill>
              </a:endParaRPr>
            </a:p>
          </p:txBody>
        </p:sp>
        <p:sp>
          <p:nvSpPr>
            <p:cNvPr id="65553" name="Text Box 28"/>
            <p:cNvSpPr txBox="1">
              <a:spLocks noChangeArrowheads="1"/>
            </p:cNvSpPr>
            <p:nvPr/>
          </p:nvSpPr>
          <p:spPr bwMode="auto">
            <a:xfrm>
              <a:off x="1698625" y="4281487"/>
              <a:ext cx="122396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AT" sz="700" b="1">
                  <a:solidFill>
                    <a:schemeClr val="tx1"/>
                  </a:solidFill>
                </a:rPr>
                <a:t>POOL OF EXPERTS</a:t>
              </a:r>
            </a:p>
            <a:p>
              <a:endParaRPr lang="de-AT" sz="700" b="1">
                <a:solidFill>
                  <a:schemeClr val="tx1"/>
                </a:solidFill>
              </a:endParaRPr>
            </a:p>
            <a:p>
              <a:pPr algn="ctr"/>
              <a:r>
                <a:rPr lang="de-AT" sz="1000" b="1">
                  <a:solidFill>
                    <a:srgbClr val="2D353B"/>
                  </a:solidFill>
                </a:rPr>
                <a:t>PLANNING &amp; </a:t>
              </a:r>
            </a:p>
            <a:p>
              <a:pPr algn="ctr"/>
              <a:r>
                <a:rPr lang="de-AT" sz="1000" b="1">
                  <a:solidFill>
                    <a:srgbClr val="2D353B"/>
                  </a:solidFill>
                </a:rPr>
                <a:t>CONSTRUCTION MANAGEMENT</a:t>
              </a:r>
            </a:p>
          </p:txBody>
        </p:sp>
        <p:sp>
          <p:nvSpPr>
            <p:cNvPr id="65554" name="Line 33"/>
            <p:cNvSpPr>
              <a:spLocks noChangeShapeType="1"/>
            </p:cNvSpPr>
            <p:nvPr/>
          </p:nvSpPr>
          <p:spPr bwMode="auto">
            <a:xfrm flipV="1">
              <a:off x="2268538" y="41497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34"/>
            <p:cNvSpPr>
              <a:spLocks noChangeShapeType="1"/>
            </p:cNvSpPr>
            <p:nvPr/>
          </p:nvSpPr>
          <p:spPr bwMode="auto">
            <a:xfrm>
              <a:off x="2268538" y="414972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Line 35"/>
            <p:cNvSpPr>
              <a:spLocks noChangeShapeType="1"/>
            </p:cNvSpPr>
            <p:nvPr/>
          </p:nvSpPr>
          <p:spPr bwMode="auto">
            <a:xfrm flipV="1">
              <a:off x="3708400" y="41497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Line 36"/>
            <p:cNvSpPr>
              <a:spLocks noChangeShapeType="1"/>
            </p:cNvSpPr>
            <p:nvPr/>
          </p:nvSpPr>
          <p:spPr bwMode="auto">
            <a:xfrm flipV="1">
              <a:off x="6227763" y="41497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39"/>
            <p:cNvSpPr>
              <a:spLocks noChangeShapeType="1"/>
            </p:cNvSpPr>
            <p:nvPr/>
          </p:nvSpPr>
          <p:spPr bwMode="auto">
            <a:xfrm flipV="1">
              <a:off x="5076825" y="41497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Line 40"/>
            <p:cNvSpPr>
              <a:spLocks noChangeShapeType="1"/>
            </p:cNvSpPr>
            <p:nvPr/>
          </p:nvSpPr>
          <p:spPr bwMode="auto">
            <a:xfrm flipV="1">
              <a:off x="4284663" y="35734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Line 42"/>
            <p:cNvSpPr>
              <a:spLocks noChangeShapeType="1"/>
            </p:cNvSpPr>
            <p:nvPr/>
          </p:nvSpPr>
          <p:spPr bwMode="auto">
            <a:xfrm>
              <a:off x="4284663" y="25654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43"/>
            <p:cNvSpPr>
              <a:spLocks noChangeShapeType="1"/>
            </p:cNvSpPr>
            <p:nvPr/>
          </p:nvSpPr>
          <p:spPr bwMode="auto">
            <a:xfrm flipV="1">
              <a:off x="4284663" y="2565400"/>
              <a:ext cx="0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Rectangle 46"/>
            <p:cNvSpPr>
              <a:spLocks noChangeArrowheads="1"/>
            </p:cNvSpPr>
            <p:nvPr/>
          </p:nvSpPr>
          <p:spPr bwMode="auto">
            <a:xfrm>
              <a:off x="3708400" y="2997200"/>
              <a:ext cx="1152525" cy="576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1000" b="1">
                <a:solidFill>
                  <a:schemeClr val="tx1"/>
                </a:solidFill>
              </a:endParaRPr>
            </a:p>
          </p:txBody>
        </p:sp>
        <p:sp>
          <p:nvSpPr>
            <p:cNvPr id="65563" name="Text Box 47"/>
            <p:cNvSpPr txBox="1">
              <a:spLocks noChangeArrowheads="1"/>
            </p:cNvSpPr>
            <p:nvPr/>
          </p:nvSpPr>
          <p:spPr bwMode="auto">
            <a:xfrm>
              <a:off x="3635375" y="3141663"/>
              <a:ext cx="12239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AT" sz="2400">
                <a:solidFill>
                  <a:schemeClr val="tx1"/>
                </a:solidFill>
              </a:endParaRPr>
            </a:p>
          </p:txBody>
        </p:sp>
        <p:sp>
          <p:nvSpPr>
            <p:cNvPr id="65565" name="Line 50"/>
            <p:cNvSpPr>
              <a:spLocks noChangeShapeType="1"/>
            </p:cNvSpPr>
            <p:nvPr/>
          </p:nvSpPr>
          <p:spPr bwMode="auto">
            <a:xfrm flipH="1">
              <a:off x="4284663" y="4149725"/>
              <a:ext cx="1943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33"/>
            <p:cNvSpPr>
              <a:spLocks noChangeShapeType="1"/>
            </p:cNvSpPr>
            <p:nvPr/>
          </p:nvSpPr>
          <p:spPr bwMode="auto">
            <a:xfrm flipH="1">
              <a:off x="3348038" y="328453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35"/>
            <p:cNvSpPr>
              <a:spLocks noChangeShapeType="1"/>
            </p:cNvSpPr>
            <p:nvPr/>
          </p:nvSpPr>
          <p:spPr bwMode="auto">
            <a:xfrm>
              <a:off x="4859338" y="3284538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36"/>
            <p:cNvSpPr>
              <a:spLocks noChangeShapeType="1"/>
            </p:cNvSpPr>
            <p:nvPr/>
          </p:nvSpPr>
          <p:spPr bwMode="auto">
            <a:xfrm flipH="1">
              <a:off x="4859338" y="3357563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37"/>
            <p:cNvSpPr>
              <a:spLocks noChangeShapeType="1"/>
            </p:cNvSpPr>
            <p:nvPr/>
          </p:nvSpPr>
          <p:spPr bwMode="auto">
            <a:xfrm>
              <a:off x="3348038" y="335756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95" y="3513139"/>
            <a:ext cx="1115710" cy="20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29063"/>
            <a:ext cx="8229600" cy="2500312"/>
          </a:xfrm>
        </p:spPr>
        <p:txBody>
          <a:bodyPr/>
          <a:lstStyle/>
          <a:p>
            <a:r>
              <a:rPr lang="de-DE" dirty="0" smtClean="0"/>
              <a:t>Consulting Services</a:t>
            </a:r>
          </a:p>
          <a:p>
            <a:r>
              <a:rPr lang="en-GB" dirty="0" smtClean="0"/>
              <a:t>Motorway Operation</a:t>
            </a:r>
            <a:endParaRPr lang="de-AT" dirty="0" smtClean="0"/>
          </a:p>
          <a:p>
            <a:r>
              <a:rPr lang="en-GB" dirty="0" smtClean="0"/>
              <a:t>Sales of Components</a:t>
            </a:r>
          </a:p>
          <a:p>
            <a:pPr marL="0" indent="0">
              <a:spcBef>
                <a:spcPts val="475"/>
              </a:spcBef>
              <a:buNone/>
            </a:pPr>
            <a:endParaRPr lang="de-AT" dirty="0" smtClean="0"/>
          </a:p>
        </p:txBody>
      </p:sp>
      <p:pic>
        <p:nvPicPr>
          <p:cNvPr id="69634" name="Grafik 4" descr="M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3141663"/>
            <a:ext cx="8401050" cy="574675"/>
          </a:xfrm>
        </p:spPr>
        <p:txBody>
          <a:bodyPr/>
          <a:lstStyle/>
          <a:p>
            <a:pPr eaLnBrk="1" hangingPunct="1"/>
            <a:r>
              <a:rPr lang="de-AT" dirty="0" smtClean="0">
                <a:solidFill>
                  <a:schemeClr val="accent2"/>
                </a:solidFill>
              </a:rPr>
              <a:t>Business Areas </a:t>
            </a:r>
            <a:r>
              <a:rPr lang="de-AT" dirty="0" err="1" smtClean="0">
                <a:solidFill>
                  <a:schemeClr val="accent2"/>
                </a:solidFill>
              </a:rPr>
              <a:t>and</a:t>
            </a:r>
            <a:r>
              <a:rPr lang="de-AT" dirty="0" smtClean="0">
                <a:solidFill>
                  <a:schemeClr val="accent2"/>
                </a:solidFill>
              </a:rPr>
              <a:t> Reference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96752"/>
            <a:ext cx="8064500" cy="266700"/>
          </a:xfrm>
        </p:spPr>
        <p:txBody>
          <a:bodyPr/>
          <a:lstStyle/>
          <a:p>
            <a:pPr eaLnBrk="1" hangingPunct="1"/>
            <a:r>
              <a:rPr lang="de-DE" sz="3000" dirty="0" smtClean="0">
                <a:solidFill>
                  <a:schemeClr val="accent2"/>
                </a:solidFill>
              </a:rPr>
              <a:t>ASFINAG Commercial Services: </a:t>
            </a:r>
            <a:br>
              <a:rPr lang="de-DE" sz="3000" dirty="0" smtClean="0">
                <a:solidFill>
                  <a:schemeClr val="accent2"/>
                </a:solidFill>
              </a:rPr>
            </a:br>
            <a:r>
              <a:rPr lang="de-DE" sz="3000" dirty="0" smtClean="0">
                <a:solidFill>
                  <a:schemeClr val="accent2"/>
                </a:solidFill>
              </a:rPr>
              <a:t>Business Areas</a:t>
            </a:r>
            <a:endParaRPr lang="de-AT" sz="3000" dirty="0" smtClean="0">
              <a:solidFill>
                <a:schemeClr val="accent2"/>
              </a:solidFill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4500"/>
            <a:ext cx="82296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de-AT" b="1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b="1" dirty="0" smtClean="0"/>
              <a:t>Consulting Services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Provision of expert knowledge and know-how in Austria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Provision of expert knowledge and know-how in international projects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b="1" dirty="0" smtClean="0"/>
              <a:t>Motorway Operation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Operational tasks in road construction and tolling (PPP projects)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b="1" dirty="0" smtClean="0"/>
              <a:t>Sales of Components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ACS is acting as a sales agent for the selling of used assets (components) of the whole ASFINAG group on the market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225" indent="-276225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GB" b="1" dirty="0" smtClean="0">
                <a:latin typeface="Arial" charset="0"/>
                <a:cs typeface="Arial" charset="0"/>
              </a:rPr>
              <a:t>Services and professional consulting in</a:t>
            </a: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None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533400" lvl="1" indent="-257175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Toll systems</a:t>
            </a:r>
          </a:p>
          <a:p>
            <a:pPr marL="533400" lvl="1" indent="-257175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Road operation</a:t>
            </a:r>
          </a:p>
          <a:p>
            <a:pPr marL="533400" lvl="1" indent="-257175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Organisational structures and structuring of major projects</a:t>
            </a:r>
          </a:p>
          <a:p>
            <a:pPr marL="533400" lvl="1" indent="-257175" eaLnBrk="1" hangingPunct="1">
              <a:lnSpc>
                <a:spcPct val="120000"/>
              </a:lnSpc>
              <a:spcBef>
                <a:spcPts val="300"/>
              </a:spcBef>
              <a:buFontTx/>
              <a:buNone/>
            </a:pPr>
            <a:endParaRPr lang="en-GB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/>
                </a:solidFill>
              </a:rPr>
              <a:t>ASFINAG Commercial Services: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>
                <a:solidFill>
                  <a:schemeClr val="accent2"/>
                </a:solidFill>
              </a:rPr>
              <a:t>Consulting Services</a:t>
            </a:r>
          </a:p>
        </p:txBody>
      </p:sp>
      <p:pic>
        <p:nvPicPr>
          <p:cNvPr id="71684" name="Picture 3" descr="I:\_Allgemein\Internet NEU\Content\Images\Maut\A8_Schaerding_ASF714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229225"/>
            <a:ext cx="12239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I:\_Allgemein\Internet NEU\Content\Images\Maut\GO-Box\GO_Box_neues-Logo_2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29225"/>
            <a:ext cx="1574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I:\_Allgemein\Internet NEU\Content\Images\Maut\LKW\510716-Riedel-Helmut-6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229225"/>
            <a:ext cx="1511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2" descr="I:\_Allgemein\Internet NEU\Content\Images\Betrieb\abm_094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229225"/>
            <a:ext cx="1511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i="1" dirty="0" smtClean="0"/>
              <a:t>Current projects</a:t>
            </a:r>
          </a:p>
          <a:p>
            <a:pPr>
              <a:buFont typeface="Arial" pitchFamily="34" charset="0"/>
              <a:buChar char="•"/>
            </a:pPr>
            <a:r>
              <a:rPr lang="en-GB" sz="2000" u="sng" dirty="0" smtClean="0"/>
              <a:t>Romania – Construction Company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Consulting Services regarding the implementation of a Construction Management Company. </a:t>
            </a:r>
          </a:p>
          <a:p>
            <a:pPr marL="457200" lvl="1" indent="0">
              <a:buNone/>
            </a:pPr>
            <a:endParaRPr lang="de-AT" sz="2000" dirty="0"/>
          </a:p>
          <a:p>
            <a:pPr>
              <a:buFont typeface="Arial" pitchFamily="34" charset="0"/>
              <a:buChar char="•"/>
            </a:pPr>
            <a:r>
              <a:rPr lang="en-GB" sz="2000" u="sng" smtClean="0"/>
              <a:t>Slowenia </a:t>
            </a:r>
            <a:r>
              <a:rPr lang="en-GB" sz="2000" u="sng" dirty="0" smtClean="0"/>
              <a:t>– Tolling system</a:t>
            </a:r>
          </a:p>
          <a:p>
            <a:pPr lvl="1">
              <a:buFont typeface="Arial" pitchFamily="34" charset="0"/>
              <a:buChar char="•"/>
            </a:pPr>
            <a:r>
              <a:rPr lang="de-AT" sz="2000" dirty="0" smtClean="0"/>
              <a:t>Consulting </a:t>
            </a:r>
            <a:r>
              <a:rPr lang="de-AT" sz="2000" dirty="0" err="1" smtClean="0"/>
              <a:t>services</a:t>
            </a:r>
            <a:r>
              <a:rPr lang="de-AT" sz="2000" dirty="0" smtClean="0"/>
              <a:t> </a:t>
            </a:r>
            <a:r>
              <a:rPr lang="de-AT" sz="2000" dirty="0" err="1" smtClean="0"/>
              <a:t>regarding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implementation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a </a:t>
            </a:r>
            <a:r>
              <a:rPr lang="de-AT" sz="2000" dirty="0" err="1" smtClean="0"/>
              <a:t>new</a:t>
            </a:r>
            <a:r>
              <a:rPr lang="de-AT" sz="2000" dirty="0" smtClean="0"/>
              <a:t> </a:t>
            </a:r>
            <a:r>
              <a:rPr lang="de-AT" sz="2000" dirty="0" err="1" smtClean="0"/>
              <a:t>tolling</a:t>
            </a:r>
            <a:r>
              <a:rPr lang="de-AT" sz="2000" dirty="0" smtClean="0"/>
              <a:t> </a:t>
            </a:r>
            <a:r>
              <a:rPr lang="de-AT" sz="2000" dirty="0" err="1" smtClean="0"/>
              <a:t>system</a:t>
            </a:r>
            <a:endParaRPr lang="en-GB" sz="2000" dirty="0" smtClean="0"/>
          </a:p>
          <a:p>
            <a:pPr marL="457200" lvl="1" indent="0">
              <a:buNone/>
            </a:pPr>
            <a:endParaRPr lang="de-AT" sz="2000" dirty="0"/>
          </a:p>
          <a:p>
            <a:pPr>
              <a:buFont typeface="Arial" pitchFamily="34" charset="0"/>
              <a:buChar char="•"/>
            </a:pPr>
            <a:r>
              <a:rPr lang="en-GB" sz="2000" u="sng" dirty="0" smtClean="0"/>
              <a:t>Romania – City Toll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Consulting services regarding the implementation of a city toll system.</a:t>
            </a:r>
          </a:p>
          <a:p>
            <a:pPr>
              <a:buFont typeface="Arial" pitchFamily="34" charset="0"/>
              <a:buChar char="•"/>
            </a:pPr>
            <a:endParaRPr lang="de-AT" sz="2000" u="sng" dirty="0" smtClean="0"/>
          </a:p>
          <a:p>
            <a:pPr marL="0" indent="0"/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ASFINAG </a:t>
            </a:r>
            <a:r>
              <a:rPr lang="de-DE" dirty="0" smtClean="0">
                <a:solidFill>
                  <a:schemeClr val="accent2"/>
                </a:solidFill>
              </a:rPr>
              <a:t>Commercial Services: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>
                <a:solidFill>
                  <a:schemeClr val="accent2"/>
                </a:solidFill>
              </a:rPr>
              <a:t>Consulting </a:t>
            </a:r>
            <a:r>
              <a:rPr lang="de-DE" dirty="0">
                <a:solidFill>
                  <a:schemeClr val="accent2"/>
                </a:solidFill>
              </a:rPr>
              <a:t>Services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Inhaltsplatzhalter 5"/>
          <p:cNvSpPr>
            <a:spLocks noGrp="1"/>
          </p:cNvSpPr>
          <p:nvPr>
            <p:ph idx="1"/>
          </p:nvPr>
        </p:nvSpPr>
        <p:spPr>
          <a:xfrm>
            <a:off x="628680" y="185574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000" i="1" dirty="0">
                <a:latin typeface="Arial" charset="0"/>
                <a:cs typeface="Arial" charset="0"/>
              </a:rPr>
              <a:t>P</a:t>
            </a:r>
            <a:r>
              <a:rPr lang="en-GB" sz="2000" i="1" dirty="0" smtClean="0">
                <a:latin typeface="Arial" charset="0"/>
                <a:cs typeface="Arial" charset="0"/>
              </a:rPr>
              <a:t>revious projects</a:t>
            </a: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000" u="sng" dirty="0" smtClean="0">
                <a:latin typeface="Arial" charset="0"/>
                <a:cs typeface="Arial" charset="0"/>
              </a:rPr>
              <a:t>Bosnia-Herzegovina</a:t>
            </a:r>
            <a:r>
              <a:rPr lang="en-GB" sz="2000" dirty="0" smtClean="0">
                <a:latin typeface="Arial" charset="0"/>
                <a:cs typeface="Arial" charset="0"/>
              </a:rPr>
              <a:t>: PPP Feasibility Study for Corridor 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err="1" smtClean="0">
                <a:latin typeface="Arial" charset="0"/>
                <a:cs typeface="Arial" charset="0"/>
              </a:rPr>
              <a:t>Vc</a:t>
            </a:r>
            <a:r>
              <a:rPr lang="en-GB" sz="2000" dirty="0" smtClean="0">
                <a:latin typeface="Arial" charset="0"/>
                <a:cs typeface="Arial" charset="0"/>
              </a:rPr>
              <a:t> (EBRD)</a:t>
            </a: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000" u="sng" dirty="0" smtClean="0">
                <a:latin typeface="Arial" charset="0"/>
                <a:cs typeface="Arial" charset="0"/>
              </a:rPr>
              <a:t>Russia: </a:t>
            </a:r>
            <a:r>
              <a:rPr lang="en-GB" sz="2000" dirty="0" smtClean="0">
                <a:latin typeface="Arial" charset="0"/>
                <a:cs typeface="Arial" charset="0"/>
              </a:rPr>
              <a:t>Development of a snow clearance and gritting concept for a consortium bidding for the Moscow – St. Petersburg PPP motorway project</a:t>
            </a: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000" u="sng" dirty="0" smtClean="0">
                <a:latin typeface="Arial" charset="0"/>
                <a:cs typeface="Arial" charset="0"/>
              </a:rPr>
              <a:t>France: </a:t>
            </a:r>
            <a:r>
              <a:rPr lang="en-GB" sz="2000" dirty="0" smtClean="0">
                <a:latin typeface="Arial" charset="0"/>
                <a:cs typeface="Arial" charset="0"/>
              </a:rPr>
              <a:t>Consulting services for a consortium bidding in the tender for the introduction of nationwide tolling in France</a:t>
            </a: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r>
              <a:rPr lang="en-GB" sz="2000" u="sng" dirty="0" smtClean="0"/>
              <a:t>Croatia: </a:t>
            </a:r>
            <a:r>
              <a:rPr lang="en-GB" sz="2000" dirty="0" smtClean="0"/>
              <a:t>Monetisation of HAC</a:t>
            </a:r>
          </a:p>
          <a:p>
            <a:pPr marL="457200" lvl="1" indent="0">
              <a:buNone/>
            </a:pPr>
            <a:r>
              <a:rPr lang="en-GB" sz="2000" dirty="0" smtClean="0"/>
              <a:t> Consulting services regarding the monetisation of HAC</a:t>
            </a: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endParaRPr lang="en-GB" sz="2200" dirty="0" smtClean="0">
              <a:latin typeface="Arial" charset="0"/>
              <a:cs typeface="Arial" charset="0"/>
            </a:endParaRPr>
          </a:p>
          <a:p>
            <a:pPr marL="542925" lvl="1" indent="-266700" eaLnBrk="1" hangingPunct="1">
              <a:lnSpc>
                <a:spcPct val="120000"/>
              </a:lnSpc>
              <a:spcBef>
                <a:spcPts val="30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/>
                </a:solidFill>
              </a:rPr>
              <a:t>ASFINAG Commercial Services: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>
                <a:solidFill>
                  <a:schemeClr val="accent2"/>
                </a:solidFill>
              </a:rPr>
              <a:t>Consulting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i="1" dirty="0" err="1" smtClean="0"/>
              <a:t>Previous</a:t>
            </a:r>
            <a:r>
              <a:rPr lang="de-AT" sz="2000" i="1" dirty="0" smtClean="0"/>
              <a:t> </a:t>
            </a:r>
            <a:r>
              <a:rPr lang="de-AT" sz="2000" i="1" dirty="0" err="1" smtClean="0">
                <a:latin typeface="+mj-lt"/>
              </a:rPr>
              <a:t>projects</a:t>
            </a:r>
            <a:endParaRPr lang="de-AT" sz="2000" i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u="sng" dirty="0" smtClean="0"/>
              <a:t>Russia – M5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Provision of consulting services regarding the maintenance of highway M5</a:t>
            </a:r>
            <a:endParaRPr lang="en-GB" sz="2000" b="1" dirty="0" smtClean="0"/>
          </a:p>
          <a:p>
            <a:r>
              <a:rPr lang="en-GB" sz="2000" u="sng" dirty="0" smtClean="0"/>
              <a:t>Hungary – M6 South “Tunnel Safety Advisor”</a:t>
            </a:r>
          </a:p>
          <a:p>
            <a:pPr lvl="1"/>
            <a:r>
              <a:rPr lang="en-GB" sz="2000" dirty="0" smtClean="0"/>
              <a:t>Provision of consulting services for the first Hungarian motorway tunnel project</a:t>
            </a:r>
          </a:p>
          <a:p>
            <a:r>
              <a:rPr lang="en-GB" sz="2000" u="sng" dirty="0" smtClean="0"/>
              <a:t>“Twinning Morocco” project</a:t>
            </a:r>
          </a:p>
          <a:p>
            <a:pPr lvl="1"/>
            <a:r>
              <a:rPr lang="en-GB" sz="2000" dirty="0" smtClean="0"/>
              <a:t>Provision of road safety consulting services for the Transport Ministry of Morocco</a:t>
            </a:r>
          </a:p>
          <a:p>
            <a:r>
              <a:rPr lang="en-GB" sz="2000" u="sng" dirty="0" smtClean="0"/>
              <a:t>EU Project “SMART 63”</a:t>
            </a:r>
          </a:p>
          <a:p>
            <a:pPr lvl="1"/>
            <a:r>
              <a:rPr lang="en-GB" sz="2000" dirty="0" smtClean="0"/>
              <a:t>Provision of consulting services to the European Commission on the introduction of cooperative services</a:t>
            </a:r>
          </a:p>
          <a:p>
            <a:pPr lvl="1"/>
            <a:endParaRPr lang="en-GB" sz="2200" dirty="0" smtClean="0"/>
          </a:p>
          <a:p>
            <a:pPr lvl="1"/>
            <a:endParaRPr lang="en-GB" sz="2200" dirty="0" smtClean="0"/>
          </a:p>
          <a:p>
            <a:pPr lvl="1"/>
            <a:endParaRPr lang="de-AT" sz="2200" dirty="0" smtClean="0"/>
          </a:p>
          <a:p>
            <a:pPr lvl="1"/>
            <a:endParaRPr lang="de-AT" sz="2200" dirty="0" smtClean="0"/>
          </a:p>
          <a:p>
            <a:pPr lvl="1"/>
            <a:endParaRPr lang="de-AT" sz="2200" dirty="0" smtClean="0"/>
          </a:p>
          <a:p>
            <a:endParaRPr lang="de-AT" sz="2200" dirty="0" smtClean="0"/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accent2"/>
                </a:solidFill>
              </a:rPr>
              <a:t>ASFINAG Commercial Services: </a:t>
            </a:r>
            <a:r>
              <a:rPr lang="de-DE" dirty="0" smtClean="0">
                <a:solidFill>
                  <a:schemeClr val="accent2"/>
                </a:solidFill>
              </a:rPr>
              <a:t/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>
                <a:solidFill>
                  <a:schemeClr val="accent2"/>
                </a:solidFill>
              </a:rPr>
              <a:t>Consulting </a:t>
            </a:r>
            <a:r>
              <a:rPr lang="de-DE" dirty="0">
                <a:solidFill>
                  <a:schemeClr val="accent2"/>
                </a:solidFill>
              </a:rPr>
              <a:t>Services</a:t>
            </a:r>
            <a:endParaRPr lang="de-AT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Inhaltsplatzhalter 5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276225" indent="-276225" eaLnBrk="1" hangingPunct="1">
              <a:spcBef>
                <a:spcPts val="1200"/>
              </a:spcBef>
            </a:pPr>
            <a:r>
              <a:rPr lang="en-GB" sz="2200" b="1" smtClean="0">
                <a:latin typeface="Arial" charset="0"/>
                <a:cs typeface="Arial" charset="0"/>
              </a:rPr>
              <a:t>Our expertise is our customers‘ advantage </a:t>
            </a:r>
          </a:p>
          <a:p>
            <a:pPr marL="542925" lvl="1" indent="-266700" eaLnBrk="1" hangingPunct="1">
              <a:spcBef>
                <a:spcPts val="200"/>
              </a:spcBef>
            </a:pPr>
            <a:endParaRPr lang="en-GB" sz="2000" smtClean="0">
              <a:latin typeface="Arial" charset="0"/>
              <a:cs typeface="Arial" charset="0"/>
            </a:endParaRPr>
          </a:p>
          <a:p>
            <a:pPr marL="542925" lvl="1" indent="-266700" eaLnBrk="1" hangingPunct="1">
              <a:spcBef>
                <a:spcPts val="600"/>
              </a:spcBef>
            </a:pPr>
            <a:r>
              <a:rPr lang="en-GB" sz="2000" smtClean="0">
                <a:latin typeface="Arial" charset="0"/>
                <a:cs typeface="Arial" charset="0"/>
              </a:rPr>
              <a:t>Long-standing practical operational experience </a:t>
            </a:r>
          </a:p>
          <a:p>
            <a:pPr marL="819150" lvl="2" indent="-276225" eaLnBrk="1" hangingPunct="1">
              <a:spcBef>
                <a:spcPts val="600"/>
              </a:spcBef>
            </a:pPr>
            <a:r>
              <a:rPr lang="en-GB" sz="1800" smtClean="0">
                <a:latin typeface="Arial" charset="0"/>
                <a:cs typeface="Arial" charset="0"/>
              </a:rPr>
              <a:t>in a highly complex road network (tunnels, artificial structures, telematics)</a:t>
            </a:r>
          </a:p>
          <a:p>
            <a:pPr marL="819150" lvl="2" indent="-276225" eaLnBrk="1" hangingPunct="1">
              <a:spcBef>
                <a:spcPts val="100"/>
              </a:spcBef>
            </a:pPr>
            <a:r>
              <a:rPr lang="en-GB" sz="1800" smtClean="0">
                <a:latin typeface="Arial" charset="0"/>
                <a:cs typeface="Arial" charset="0"/>
              </a:rPr>
              <a:t>in a most varied topographic and climatic environment</a:t>
            </a:r>
          </a:p>
          <a:p>
            <a:pPr marL="542925" lvl="1" indent="-266700" eaLnBrk="1" hangingPunct="1">
              <a:spcBef>
                <a:spcPts val="600"/>
              </a:spcBef>
            </a:pPr>
            <a:r>
              <a:rPr lang="en-GB" sz="2000" smtClean="0">
                <a:latin typeface="Arial" charset="0"/>
                <a:cs typeface="Arial" charset="0"/>
              </a:rPr>
              <a:t>Specialists</a:t>
            </a:r>
          </a:p>
          <a:p>
            <a:pPr marL="542925" lvl="1" indent="-266700" eaLnBrk="1" hangingPunct="1">
              <a:spcBef>
                <a:spcPts val="600"/>
              </a:spcBef>
            </a:pPr>
            <a:r>
              <a:rPr lang="en-GB" sz="2000" smtClean="0">
                <a:latin typeface="Arial" charset="0"/>
                <a:cs typeface="Arial" charset="0"/>
              </a:rPr>
              <a:t>Cutting-edge technologies and methods</a:t>
            </a:r>
          </a:p>
          <a:p>
            <a:pPr marL="542925" lvl="1" indent="-266700" eaLnBrk="1" hangingPunct="1">
              <a:spcBef>
                <a:spcPts val="600"/>
              </a:spcBef>
            </a:pPr>
            <a:r>
              <a:rPr lang="en-GB" sz="2000" smtClean="0">
                <a:latin typeface="Arial" charset="0"/>
                <a:cs typeface="Arial" charset="0"/>
              </a:rPr>
              <a:t>Highly specialised software tools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ASFINAG Commercial Services: </a:t>
            </a:r>
            <a:br>
              <a:rPr lang="de-DE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de-DE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Motorway</a:t>
            </a:r>
            <a:r>
              <a:rPr lang="de-DE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Operation</a:t>
            </a:r>
          </a:p>
        </p:txBody>
      </p:sp>
      <p:pic>
        <p:nvPicPr>
          <p:cNvPr id="67587" name="Picture 2" descr="I:\_Allgemein\Internet NEU\Content\Images\Betrieb\2.-Platz-Foto-5_Alfred-Evers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365625"/>
            <a:ext cx="259238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I:\_Allgemein\Internet NEU\Content\Images\Betrieb\Tunnelreinigung\A9_Tunnelreinigung_Gleinalmtunnel_STM042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941888"/>
            <a:ext cx="19621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I:\_Allgemein\Internet NEU\Content\Images\Betrieb\Brueckenueberpruefung\A1_Thalgau_DEN8926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941888"/>
            <a:ext cx="19621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Inhaltsplatzhalter 5"/>
          <p:cNvSpPr>
            <a:spLocks noGrp="1"/>
          </p:cNvSpPr>
          <p:nvPr>
            <p:ph idx="1"/>
          </p:nvPr>
        </p:nvSpPr>
        <p:spPr>
          <a:xfrm>
            <a:off x="628680" y="1855745"/>
            <a:ext cx="8229600" cy="2998257"/>
          </a:xfrm>
        </p:spPr>
        <p:txBody>
          <a:bodyPr>
            <a:spAutoFit/>
          </a:bodyPr>
          <a:lstStyle/>
          <a:p>
            <a:pPr marL="276225" indent="-276225">
              <a:spcBef>
                <a:spcPts val="100"/>
              </a:spcBef>
            </a:pPr>
            <a:r>
              <a:rPr lang="en-GB" sz="2200" b="1" dirty="0" smtClean="0">
                <a:latin typeface="Arial" charset="0"/>
                <a:cs typeface="Arial" charset="0"/>
              </a:rPr>
              <a:t>Participation in international projects</a:t>
            </a:r>
            <a:endParaRPr lang="en-GB" sz="2200" dirty="0" smtClean="0">
              <a:latin typeface="Arial" charset="0"/>
              <a:cs typeface="Arial" charset="0"/>
            </a:endParaRPr>
          </a:p>
          <a:p>
            <a:pPr marL="542925" lvl="1" indent="-266700">
              <a:spcBef>
                <a:spcPts val="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Operation of road sections (incl. bridges &amp; tunnels)</a:t>
            </a:r>
          </a:p>
          <a:p>
            <a:pPr marL="542925" lvl="1" indent="-266700">
              <a:spcBef>
                <a:spcPts val="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(Sectional) operation of tolling systems </a:t>
            </a:r>
          </a:p>
          <a:p>
            <a:pPr marL="542925" lvl="1" indent="-266700">
              <a:spcBef>
                <a:spcPts val="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PPP projects</a:t>
            </a:r>
          </a:p>
          <a:p>
            <a:pPr marL="542925" lvl="1" indent="-266700">
              <a:spcBef>
                <a:spcPts val="200"/>
              </a:spcBef>
              <a:buFont typeface="Arial" charset="0"/>
              <a:buNone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542925" lvl="1" indent="-266700">
              <a:spcBef>
                <a:spcPts val="200"/>
              </a:spcBef>
              <a:buFont typeface="Arial" charset="0"/>
              <a:buNone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276225" indent="-276225">
              <a:spcBef>
                <a:spcPct val="0"/>
              </a:spcBef>
              <a:buFontTx/>
              <a:buNone/>
            </a:pPr>
            <a:r>
              <a:rPr lang="en-GB" sz="2000" i="1" dirty="0" smtClean="0">
                <a:latin typeface="Arial" charset="0"/>
                <a:cs typeface="Arial" charset="0"/>
              </a:rPr>
              <a:t>Current project</a:t>
            </a:r>
          </a:p>
          <a:p>
            <a:pPr marL="542925" lvl="1" indent="-266700">
              <a:spcBef>
                <a:spcPts val="20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276225" indent="-276225">
              <a:spcBef>
                <a:spcPts val="1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M6 – </a:t>
            </a:r>
            <a:r>
              <a:rPr lang="en-GB" sz="2200" dirty="0" err="1" smtClean="0">
                <a:latin typeface="Arial" charset="0"/>
                <a:cs typeface="Arial" charset="0"/>
              </a:rPr>
              <a:t>Dunaújváros</a:t>
            </a:r>
            <a:r>
              <a:rPr lang="en-GB" sz="2200" dirty="0" smtClean="0">
                <a:latin typeface="Arial" charset="0"/>
                <a:cs typeface="Arial" charset="0"/>
              </a:rPr>
              <a:t> - </a:t>
            </a:r>
            <a:r>
              <a:rPr lang="en-GB" sz="2200" dirty="0" err="1" smtClean="0">
                <a:latin typeface="Arial" charset="0"/>
                <a:cs typeface="Arial" charset="0"/>
              </a:rPr>
              <a:t>Szekszárd</a:t>
            </a:r>
            <a:endParaRPr lang="en-GB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2"/>
                </a:solidFill>
              </a:rPr>
              <a:t>ASFINAG Commercial Services: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err="1" smtClean="0">
                <a:solidFill>
                  <a:schemeClr val="accent2"/>
                </a:solidFill>
              </a:rPr>
              <a:t>Motorway</a:t>
            </a:r>
            <a:r>
              <a:rPr lang="de-DE" dirty="0" smtClean="0">
                <a:solidFill>
                  <a:schemeClr val="accent2"/>
                </a:solidFill>
              </a:rPr>
              <a:t> Operation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797425"/>
            <a:ext cx="18716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824"/>
            <a:ext cx="7929562" cy="3932485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GB" sz="2000" i="1" dirty="0">
                <a:latin typeface="Arial" charset="0"/>
                <a:cs typeface="Arial" charset="0"/>
              </a:rPr>
              <a:t>M6 – </a:t>
            </a:r>
            <a:r>
              <a:rPr lang="en-GB" sz="2000" i="1" dirty="0" err="1">
                <a:latin typeface="Arial" charset="0"/>
                <a:cs typeface="Arial" charset="0"/>
              </a:rPr>
              <a:t>Dunaújváros</a:t>
            </a:r>
            <a:r>
              <a:rPr lang="en-GB" sz="2000" i="1" dirty="0">
                <a:latin typeface="Arial" charset="0"/>
                <a:cs typeface="Arial" charset="0"/>
              </a:rPr>
              <a:t> - </a:t>
            </a:r>
            <a:r>
              <a:rPr lang="en-GB" sz="2000" i="1" dirty="0" err="1" smtClean="0">
                <a:latin typeface="Arial" charset="0"/>
                <a:cs typeface="Arial" charset="0"/>
              </a:rPr>
              <a:t>Szekszárd</a:t>
            </a:r>
            <a:endParaRPr lang="en-GB" sz="1900" i="1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1900" dirty="0" smtClean="0"/>
              <a:t>ACS first international PPP project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1900" dirty="0" smtClean="0"/>
              <a:t>Successfully put into operation on schedule on 31 March 2010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1900" b="1" dirty="0" smtClean="0"/>
              <a:t>Construction time</a:t>
            </a:r>
            <a:r>
              <a:rPr lang="en-GB" sz="1900" dirty="0" smtClean="0"/>
              <a:t>: 19 months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1900" b="1" dirty="0" smtClean="0"/>
              <a:t>Motorway section</a:t>
            </a:r>
            <a:r>
              <a:rPr lang="en-GB" sz="1900" dirty="0" smtClean="0"/>
              <a:t>: 65 km; 2 x 2 lanes + emergency lane</a:t>
            </a:r>
            <a:endParaRPr lang="en-GB" sz="19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1900" dirty="0" smtClean="0"/>
              <a:t>ACS responsible for building up operational services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400" dirty="0" smtClean="0"/>
              <a:t> </a:t>
            </a:r>
          </a:p>
          <a:p>
            <a:pPr>
              <a:lnSpc>
                <a:spcPct val="90000"/>
              </a:lnSpc>
            </a:pPr>
            <a:endParaRPr lang="en-GB" sz="2200" dirty="0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6613"/>
            <a:ext cx="8401050" cy="576262"/>
          </a:xfrm>
        </p:spPr>
        <p:txBody>
          <a:bodyPr/>
          <a:lstStyle/>
          <a:p>
            <a:pPr eaLnBrk="1" hangingPunct="1"/>
            <a:r>
              <a:rPr lang="de-DE" sz="3000" dirty="0" smtClean="0">
                <a:solidFill>
                  <a:schemeClr val="accent2"/>
                </a:solidFill>
                <a:cs typeface="Arial" charset="0"/>
              </a:rPr>
              <a:t>ASFINAG Commercial Services: </a:t>
            </a:r>
            <a:br>
              <a:rPr lang="de-DE" sz="3000" dirty="0" smtClean="0">
                <a:solidFill>
                  <a:schemeClr val="accent2"/>
                </a:solidFill>
                <a:cs typeface="Arial" charset="0"/>
              </a:rPr>
            </a:br>
            <a:r>
              <a:rPr lang="de-DE" sz="3000" dirty="0" smtClean="0">
                <a:solidFill>
                  <a:schemeClr val="accent2"/>
                </a:solidFill>
                <a:cs typeface="Arial" charset="0"/>
              </a:rPr>
              <a:t>M</a:t>
            </a:r>
            <a:r>
              <a:rPr lang="de-AT" sz="3000" dirty="0" err="1" smtClean="0">
                <a:solidFill>
                  <a:schemeClr val="accent2"/>
                </a:solidFill>
              </a:rPr>
              <a:t>otorway</a:t>
            </a:r>
            <a:r>
              <a:rPr lang="de-AT" sz="3000" dirty="0" smtClean="0">
                <a:solidFill>
                  <a:schemeClr val="accent2"/>
                </a:solidFill>
              </a:rPr>
              <a:t> 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idx="1"/>
          </p:nvPr>
        </p:nvSpPr>
        <p:spPr>
          <a:xfrm>
            <a:off x="542580" y="4221088"/>
            <a:ext cx="8064000" cy="1434584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dirty="0" smtClean="0"/>
              <a:t>The ASFINAG Group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The Company – ASFINAG Commercial Services (ACS)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Business Areas and </a:t>
            </a:r>
            <a:r>
              <a:rPr lang="en-GB" dirty="0"/>
              <a:t>Reference </a:t>
            </a:r>
            <a:r>
              <a:rPr lang="en-GB" dirty="0" smtClean="0"/>
              <a:t>Project</a:t>
            </a:r>
            <a:r>
              <a:rPr lang="de-DE" dirty="0" smtClean="0"/>
              <a:t>s</a:t>
            </a:r>
            <a:endParaRPr lang="de-AT" dirty="0"/>
          </a:p>
          <a:p>
            <a:pPr eaLnBrk="1" hangingPunct="1">
              <a:spcBef>
                <a:spcPts val="475"/>
              </a:spcBef>
            </a:pPr>
            <a:endParaRPr lang="de-AT" dirty="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068960"/>
            <a:ext cx="8064000" cy="266400"/>
          </a:xfrm>
        </p:spPr>
        <p:txBody>
          <a:bodyPr/>
          <a:lstStyle/>
          <a:p>
            <a:pPr eaLnBrk="1" hangingPunct="1"/>
            <a:r>
              <a:rPr lang="de-AT" sz="3000" dirty="0" smtClean="0">
                <a:cs typeface="Arial" charset="0"/>
              </a:rPr>
              <a:t>ASFINAG Commercial Services (ACS)</a:t>
            </a:r>
            <a:endParaRPr lang="de-AT" sz="3000" dirty="0" smtClean="0"/>
          </a:p>
        </p:txBody>
      </p:sp>
      <p:pic>
        <p:nvPicPr>
          <p:cNvPr id="59394" name="Grafik 4" descr="M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ASFINAG Commercial Services: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err="1" smtClean="0">
                <a:solidFill>
                  <a:schemeClr val="accent2"/>
                </a:solidFill>
              </a:rPr>
              <a:t>Sales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Components</a:t>
            </a:r>
            <a:endParaRPr lang="de-AT" dirty="0" smtClean="0">
              <a:solidFill>
                <a:schemeClr val="accent2"/>
              </a:solidFill>
            </a:endParaRPr>
          </a:p>
        </p:txBody>
      </p:sp>
      <p:sp>
        <p:nvSpPr>
          <p:cNvPr id="81922" name="Rectangle 3"/>
          <p:cNvSpPr txBox="1">
            <a:spLocks noChangeArrowheads="1"/>
          </p:cNvSpPr>
          <p:nvPr/>
        </p:nvSpPr>
        <p:spPr bwMode="auto">
          <a:xfrm>
            <a:off x="357188" y="1751013"/>
            <a:ext cx="842962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rgbClr val="F37320"/>
              </a:buClr>
            </a:pPr>
            <a:endParaRPr lang="en-GB" sz="2400" dirty="0" smtClean="0">
              <a:solidFill>
                <a:srgbClr val="48535E"/>
              </a:solidFill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F37320"/>
              </a:buClr>
            </a:pPr>
            <a:endParaRPr lang="en-GB" dirty="0">
              <a:solidFill>
                <a:srgbClr val="48535E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37320"/>
              </a:buClr>
              <a:buFontTx/>
              <a:buChar char="•"/>
            </a:pPr>
            <a:r>
              <a:rPr lang="en-GB" sz="2400" dirty="0" smtClean="0">
                <a:solidFill>
                  <a:srgbClr val="48535E"/>
                </a:solidFill>
              </a:rPr>
              <a:t>ACS is acting as a sales agent for the selling of used assets (components) of the whole ASFINAG group on the market.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37320"/>
              </a:buClr>
              <a:buFontTx/>
              <a:buChar char="•"/>
            </a:pP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umsplatzhalter 3"/>
          <p:cNvSpPr txBox="1">
            <a:spLocks noGrp="1"/>
          </p:cNvSpPr>
          <p:nvPr/>
        </p:nvSpPr>
        <p:spPr bwMode="auto">
          <a:xfrm>
            <a:off x="7086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576263"/>
          </a:xfrm>
        </p:spPr>
        <p:txBody>
          <a:bodyPr/>
          <a:lstStyle/>
          <a:p>
            <a:pPr eaLnBrk="1" hangingPunct="1"/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/>
            </a:r>
            <a:br>
              <a:rPr lang="de-AT" sz="2400" smtClean="0"/>
            </a:br>
            <a:endParaRPr lang="de-AT" sz="24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2428875"/>
            <a:ext cx="7858125" cy="3494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sz="2000" b="1" dirty="0" err="1" smtClean="0">
                <a:solidFill>
                  <a:schemeClr val="tx1"/>
                </a:solidFill>
              </a:rPr>
              <a:t>Contact</a:t>
            </a:r>
            <a:r>
              <a:rPr lang="de-AT" sz="2000" b="1" dirty="0" smtClean="0">
                <a:solidFill>
                  <a:schemeClr val="tx1"/>
                </a:solidFill>
              </a:rPr>
              <a:t>: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ASFINAG Commercial Services GmbH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Rotenturmstrasse 5-9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A-1011 Vienna, Austria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Phone: +43 (0) 50108 10400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Fax: +43 (0) 50108 10420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acs@asfinag.at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hlinkClick r:id="rId2"/>
              </a:rPr>
              <a:t>www.asfinag-commercialservices.at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 smtClean="0"/>
          </a:p>
        </p:txBody>
      </p:sp>
      <p:sp>
        <p:nvSpPr>
          <p:cNvPr id="83973" name="Rectangle 10"/>
          <p:cNvSpPr>
            <a:spLocks noChangeArrowheads="1"/>
          </p:cNvSpPr>
          <p:nvPr/>
        </p:nvSpPr>
        <p:spPr bwMode="auto">
          <a:xfrm>
            <a:off x="2051050" y="1125538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solidFill>
                  <a:schemeClr val="tx2"/>
                </a:solidFill>
              </a:rPr>
              <a:t/>
            </a:r>
            <a:br>
              <a:rPr lang="de-AT" sz="2400" b="1">
                <a:solidFill>
                  <a:schemeClr val="tx2"/>
                </a:solidFill>
              </a:rPr>
            </a:br>
            <a:endParaRPr lang="de-AT" sz="2400" b="1">
              <a:solidFill>
                <a:schemeClr val="tx2"/>
              </a:solidFill>
            </a:endParaRPr>
          </a:p>
          <a:p>
            <a:endParaRPr lang="de-AT" sz="2400" b="1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003302"/>
            <a:ext cx="4208720" cy="78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el 2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The ASFINAG Corporate </a:t>
            </a:r>
            <a:r>
              <a:rPr lang="de-AT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Structure</a:t>
            </a:r>
            <a:r>
              <a:rPr lang="de-AT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31" y="1493352"/>
            <a:ext cx="7486537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The ASFINAG Vision 2020</a:t>
            </a:r>
            <a:b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accent2"/>
                </a:solidFill>
              </a:rPr>
              <a:t>Top-level Service Provider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7778750" cy="378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575"/>
              </a:spcBef>
            </a:pPr>
            <a:r>
              <a:rPr lang="en-GB" sz="2400" b="1" dirty="0">
                <a:solidFill>
                  <a:srgbClr val="48535E"/>
                </a:solidFill>
              </a:rPr>
              <a:t>ASFINAG</a:t>
            </a:r>
            <a:r>
              <a:rPr lang="en-GB" sz="2400" dirty="0">
                <a:solidFill>
                  <a:srgbClr val="48535E"/>
                </a:solidFill>
              </a:rPr>
              <a:t> is one of Europe’s leading motorway network operators with a special focus on</a:t>
            </a:r>
          </a:p>
          <a:p>
            <a:pPr marL="800100" lvl="1" indent="-342900">
              <a:spcBef>
                <a:spcPts val="575"/>
              </a:spcBef>
              <a:buClr>
                <a:srgbClr val="EB6A0A"/>
              </a:buClr>
              <a:buFont typeface="Arial" charset="0"/>
              <a:buChar char="•"/>
            </a:pPr>
            <a:r>
              <a:rPr lang="en-GB" sz="2400" dirty="0">
                <a:solidFill>
                  <a:srgbClr val="48535E"/>
                </a:solidFill>
              </a:rPr>
              <a:t>availability</a:t>
            </a:r>
          </a:p>
          <a:p>
            <a:pPr marL="800100" lvl="1" indent="-342900">
              <a:spcBef>
                <a:spcPts val="575"/>
              </a:spcBef>
              <a:buClr>
                <a:srgbClr val="EB6A0A"/>
              </a:buClr>
              <a:buFont typeface="Arial" charset="0"/>
              <a:buChar char="•"/>
            </a:pPr>
            <a:r>
              <a:rPr lang="en-GB" sz="2400" dirty="0">
                <a:solidFill>
                  <a:srgbClr val="48535E"/>
                </a:solidFill>
              </a:rPr>
              <a:t>traffic management</a:t>
            </a:r>
          </a:p>
          <a:p>
            <a:pPr marL="800100" lvl="1" indent="-342900">
              <a:spcBef>
                <a:spcPts val="575"/>
              </a:spcBef>
              <a:buClr>
                <a:srgbClr val="EB6A0A"/>
              </a:buClr>
              <a:buFont typeface="Arial" charset="0"/>
              <a:buChar char="•"/>
            </a:pPr>
            <a:r>
              <a:rPr lang="en-GB" sz="2400" dirty="0">
                <a:solidFill>
                  <a:srgbClr val="48535E"/>
                </a:solidFill>
              </a:rPr>
              <a:t>traffic information</a:t>
            </a:r>
          </a:p>
          <a:p>
            <a:pPr marL="800100" lvl="1" indent="-342900">
              <a:spcBef>
                <a:spcPts val="575"/>
              </a:spcBef>
              <a:buClr>
                <a:srgbClr val="EB6A0A"/>
              </a:buClr>
              <a:buFont typeface="Arial" charset="0"/>
              <a:buChar char="•"/>
            </a:pPr>
            <a:r>
              <a:rPr lang="en-GB" sz="2400" dirty="0">
                <a:solidFill>
                  <a:srgbClr val="48535E"/>
                </a:solidFill>
              </a:rPr>
              <a:t>road safety and</a:t>
            </a:r>
          </a:p>
          <a:p>
            <a:pPr marL="800100" lvl="1" indent="-342900">
              <a:spcBef>
                <a:spcPts val="575"/>
              </a:spcBef>
              <a:buClr>
                <a:srgbClr val="EB6A0A"/>
              </a:buClr>
              <a:buFont typeface="Arial" charset="0"/>
              <a:buChar char="•"/>
            </a:pPr>
            <a:r>
              <a:rPr lang="en-GB" sz="2400" dirty="0">
                <a:solidFill>
                  <a:srgbClr val="48535E"/>
                </a:solidFill>
              </a:rPr>
              <a:t>technological innovations </a:t>
            </a:r>
            <a:br>
              <a:rPr lang="en-GB" sz="2400" dirty="0">
                <a:solidFill>
                  <a:srgbClr val="48535E"/>
                </a:solidFill>
              </a:rPr>
            </a:br>
            <a:endParaRPr lang="en-GB" sz="2400" dirty="0">
              <a:solidFill>
                <a:srgbClr val="48535E"/>
              </a:solidFill>
            </a:endParaRPr>
          </a:p>
          <a:p>
            <a:pPr>
              <a:spcBef>
                <a:spcPts val="575"/>
              </a:spcBef>
            </a:pPr>
            <a:r>
              <a:rPr lang="en-GB" sz="2400" dirty="0">
                <a:solidFill>
                  <a:srgbClr val="48535E"/>
                </a:solidFill>
              </a:rPr>
              <a:t>We act internationally and interlink with public transport. </a:t>
            </a:r>
          </a:p>
        </p:txBody>
      </p:sp>
    </p:spTree>
    <p:extLst>
      <p:ext uri="{BB962C8B-B14F-4D97-AF65-F5344CB8AC3E}">
        <p14:creationId xmlns:p14="http://schemas.microsoft.com/office/powerpoint/2010/main" val="325175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660202" y="3778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ASFINAG </a:t>
            </a:r>
            <a:r>
              <a:rPr lang="de-DE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Overview</a:t>
            </a:r>
            <a:endParaRPr lang="de-AT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500788" y="1625054"/>
            <a:ext cx="860266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1041400">
              <a:spcBef>
                <a:spcPts val="575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Tasks</a:t>
            </a:r>
            <a:r>
              <a:rPr lang="en-GB" dirty="0" smtClean="0">
                <a:solidFill>
                  <a:srgbClr val="48535E"/>
                </a:solidFill>
              </a:rPr>
              <a:t>: 	</a:t>
            </a:r>
            <a:r>
              <a:rPr lang="en-GB" sz="1900" dirty="0" smtClean="0">
                <a:solidFill>
                  <a:srgbClr val="48535E"/>
                </a:solidFill>
              </a:rPr>
              <a:t>Planning, construction, maintenance, operation, </a:t>
            </a:r>
            <a:br>
              <a:rPr lang="en-GB" sz="1900" dirty="0" smtClean="0">
                <a:solidFill>
                  <a:srgbClr val="48535E"/>
                </a:solidFill>
              </a:rPr>
            </a:br>
            <a:r>
              <a:rPr lang="en-GB" sz="1900" dirty="0" smtClean="0">
                <a:solidFill>
                  <a:srgbClr val="48535E"/>
                </a:solidFill>
              </a:rPr>
              <a:t>	funding and tolling of motorways and  	expressways in Austria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Road network:	</a:t>
            </a:r>
            <a:r>
              <a:rPr lang="en-GB" dirty="0" smtClean="0">
                <a:solidFill>
                  <a:srgbClr val="48535E"/>
                </a:solidFill>
              </a:rPr>
              <a:t>In operation: 2,183 km 	</a:t>
            </a:r>
            <a:endParaRPr lang="en-GB" b="1" dirty="0" smtClean="0">
              <a:solidFill>
                <a:srgbClr val="48535E"/>
              </a:solidFill>
            </a:endParaRP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Employees – group</a:t>
            </a:r>
            <a:r>
              <a:rPr lang="en-GB" dirty="0" smtClean="0">
                <a:solidFill>
                  <a:srgbClr val="48535E"/>
                </a:solidFill>
              </a:rPr>
              <a:t>: 	2,652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Motorway operation and</a:t>
            </a:r>
          </a:p>
          <a:p>
            <a:pPr marL="180975" indent="-180975" defTabSz="1041400">
              <a:lnSpc>
                <a:spcPts val="1200"/>
              </a:lnSpc>
              <a:spcBef>
                <a:spcPts val="1200"/>
              </a:spcBef>
              <a:buClr>
                <a:schemeClr val="accent2"/>
              </a:buClr>
              <a:buFont typeface="Arial" charset="0"/>
              <a:buNone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   maintenance facilities</a:t>
            </a:r>
            <a:r>
              <a:rPr lang="en-GB" dirty="0" smtClean="0">
                <a:solidFill>
                  <a:srgbClr val="48535E"/>
                </a:solidFill>
              </a:rPr>
              <a:t>: 	43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National traffic management centre</a:t>
            </a:r>
            <a:r>
              <a:rPr lang="en-GB" dirty="0" smtClean="0">
                <a:solidFill>
                  <a:srgbClr val="48535E"/>
                </a:solidFill>
              </a:rPr>
              <a:t>:   1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Regional traffic management centres</a:t>
            </a:r>
            <a:r>
              <a:rPr lang="en-GB" dirty="0" smtClean="0">
                <a:solidFill>
                  <a:srgbClr val="48535E"/>
                </a:solidFill>
              </a:rPr>
              <a:t>: 9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Locations</a:t>
            </a:r>
            <a:r>
              <a:rPr lang="en-GB" dirty="0" smtClean="0">
                <a:solidFill>
                  <a:srgbClr val="48535E"/>
                </a:solidFill>
              </a:rPr>
              <a:t>: 	Wien, Graz, Innsbruck, Salzburg, </a:t>
            </a:r>
            <a:br>
              <a:rPr lang="en-GB" dirty="0" smtClean="0">
                <a:solidFill>
                  <a:srgbClr val="48535E"/>
                </a:solidFill>
              </a:rPr>
            </a:br>
            <a:r>
              <a:rPr lang="en-GB" dirty="0" smtClean="0">
                <a:solidFill>
                  <a:srgbClr val="48535E"/>
                </a:solidFill>
              </a:rPr>
              <a:t>	</a:t>
            </a:r>
            <a:r>
              <a:rPr lang="en-GB" dirty="0" err="1" smtClean="0">
                <a:solidFill>
                  <a:srgbClr val="48535E"/>
                </a:solidFill>
              </a:rPr>
              <a:t>Ansfelden</a:t>
            </a:r>
            <a:r>
              <a:rPr lang="en-GB" dirty="0" smtClean="0">
                <a:solidFill>
                  <a:srgbClr val="48535E"/>
                </a:solidFill>
              </a:rPr>
              <a:t>, </a:t>
            </a:r>
            <a:r>
              <a:rPr lang="en-GB" dirty="0" err="1" smtClean="0">
                <a:solidFill>
                  <a:srgbClr val="48535E"/>
                </a:solidFill>
              </a:rPr>
              <a:t>Zirl</a:t>
            </a:r>
            <a:endParaRPr lang="en-GB" b="1" dirty="0" smtClean="0">
              <a:solidFill>
                <a:srgbClr val="48535E"/>
              </a:solidFill>
            </a:endParaRP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Financing</a:t>
            </a:r>
            <a:r>
              <a:rPr lang="en-GB" dirty="0" smtClean="0">
                <a:solidFill>
                  <a:srgbClr val="48535E"/>
                </a:solidFill>
              </a:rPr>
              <a:t>: 	Vehicles </a:t>
            </a:r>
            <a:r>
              <a:rPr lang="en-GB" dirty="0" smtClean="0">
                <a:solidFill>
                  <a:srgbClr val="48535E"/>
                </a:solidFill>
                <a:sym typeface="UniversalMath1 BT"/>
              </a:rPr>
              <a:t>&lt;</a:t>
            </a:r>
            <a:r>
              <a:rPr lang="en-GB" dirty="0" smtClean="0">
                <a:solidFill>
                  <a:srgbClr val="48535E"/>
                </a:solidFill>
              </a:rPr>
              <a:t> 3.5 t: toll stickers + special tolls</a:t>
            </a:r>
            <a:br>
              <a:rPr lang="en-GB" dirty="0" smtClean="0">
                <a:solidFill>
                  <a:srgbClr val="48535E"/>
                </a:solidFill>
              </a:rPr>
            </a:br>
            <a:r>
              <a:rPr lang="en-GB" dirty="0" smtClean="0">
                <a:solidFill>
                  <a:srgbClr val="48535E"/>
                </a:solidFill>
              </a:rPr>
              <a:t>	Trucks &gt; 3.5 t: mileage-dependent toll  	</a:t>
            </a:r>
            <a:endParaRPr lang="en-GB" dirty="0">
              <a:solidFill>
                <a:srgbClr val="48535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750" y="2575841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39750" y="3469604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39552" y="4236986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39552" y="4669034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39552" y="5173090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9750" y="3020341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66670" y="5894410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5492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 sz="2800" b="1" dirty="0">
              <a:solidFill>
                <a:srgbClr val="48535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Toll </a:t>
            </a:r>
            <a:r>
              <a:rPr lang="de-AT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road</a:t>
            </a:r>
            <a:r>
              <a:rPr lang="de-AT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de-AT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network</a:t>
            </a:r>
            <a:r>
              <a:rPr lang="de-AT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in Austria</a:t>
            </a:r>
            <a:r>
              <a:rPr lang="de-AT" dirty="0" smtClean="0">
                <a:solidFill>
                  <a:srgbClr val="48535E"/>
                </a:solidFill>
              </a:rPr>
              <a:t/>
            </a:r>
            <a:br>
              <a:rPr lang="de-AT" dirty="0" smtClean="0">
                <a:solidFill>
                  <a:srgbClr val="48535E"/>
                </a:solidFill>
              </a:rPr>
            </a:b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771"/>
            <a:ext cx="7610694" cy="40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Grafik 4" descr="M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180" y="3284984"/>
            <a:ext cx="8064500" cy="266700"/>
          </a:xfrm>
        </p:spPr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  <a:cs typeface="Arial" charset="0"/>
              </a:rPr>
              <a:t>The Company – </a:t>
            </a:r>
            <a:br>
              <a:rPr lang="de-AT" dirty="0" smtClean="0">
                <a:solidFill>
                  <a:schemeClr val="accent2"/>
                </a:solidFill>
                <a:cs typeface="Arial" charset="0"/>
              </a:rPr>
            </a:br>
            <a:r>
              <a:rPr lang="de-AT" dirty="0" smtClean="0">
                <a:solidFill>
                  <a:schemeClr val="accent2"/>
                </a:solidFill>
                <a:cs typeface="Arial" charset="0"/>
              </a:rPr>
              <a:t>ASFINAG Commercial Services</a:t>
            </a:r>
            <a:endParaRPr lang="de-AT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Inhaltsplatzhalter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80" y="1844824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GB" sz="2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GB" sz="2200" dirty="0" smtClean="0">
                <a:latin typeface="Arial" charset="0"/>
                <a:cs typeface="Arial" charset="0"/>
              </a:rPr>
              <a:t>We provide access to ASFINAG’s expertise and know-how on</a:t>
            </a:r>
          </a:p>
          <a:p>
            <a:pPr marL="0" indent="0" eaLnBrk="1" hangingPunct="1">
              <a:lnSpc>
                <a:spcPct val="80000"/>
              </a:lnSpc>
              <a:spcAft>
                <a:spcPts val="1800"/>
              </a:spcAft>
              <a:buNone/>
            </a:pPr>
            <a:r>
              <a:rPr lang="en-GB" sz="2200">
                <a:latin typeface="Arial" charset="0"/>
                <a:cs typeface="Arial" charset="0"/>
              </a:rPr>
              <a:t> </a:t>
            </a:r>
            <a:r>
              <a:rPr lang="en-GB" sz="2200" smtClean="0">
                <a:latin typeface="Arial" charset="0"/>
                <a:cs typeface="Arial" charset="0"/>
              </a:rPr>
              <a:t>    international </a:t>
            </a:r>
            <a:r>
              <a:rPr lang="en-GB" sz="2200" dirty="0" smtClean="0">
                <a:latin typeface="Arial" charset="0"/>
                <a:cs typeface="Arial" charset="0"/>
              </a:rPr>
              <a:t>projects</a:t>
            </a:r>
            <a:endParaRPr lang="en-GB" sz="1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GB" sz="2200" dirty="0" smtClean="0">
                <a:latin typeface="Arial" charset="0"/>
                <a:cs typeface="Arial" charset="0"/>
              </a:rPr>
              <a:t>Self-financing, independent service and consulting company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GB" sz="2200" dirty="0" smtClean="0">
                <a:latin typeface="Arial" charset="0"/>
                <a:cs typeface="Arial" charset="0"/>
              </a:rPr>
              <a:t>First-hand expertise and state-of-the-art road management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GB" sz="2200" dirty="0" smtClean="0">
                <a:latin typeface="Arial" charset="0"/>
                <a:cs typeface="Arial" charset="0"/>
              </a:rPr>
              <a:t>solutions from a single source service provider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/>
                </a:solidFill>
              </a:rPr>
              <a:t>ASFINAG Commercial Services</a:t>
            </a:r>
            <a:endParaRPr lang="de-DE" sz="22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539750" y="69371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/>
                </a:solidFill>
              </a:rPr>
              <a:t>ASFINAG Commercial Services: </a:t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err="1" smtClean="0">
                <a:solidFill>
                  <a:schemeClr val="accent2"/>
                </a:solidFill>
              </a:rPr>
              <a:t>Overview</a:t>
            </a:r>
            <a:endParaRPr lang="de-AT" dirty="0" smtClean="0">
              <a:solidFill>
                <a:schemeClr val="accent2"/>
              </a:solidFill>
            </a:endParaRPr>
          </a:p>
        </p:txBody>
      </p:sp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539750" y="1916113"/>
            <a:ext cx="8602663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1041400">
              <a:spcBef>
                <a:spcPts val="575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>
                <a:solidFill>
                  <a:srgbClr val="48535E"/>
                </a:solidFill>
              </a:rPr>
              <a:t>Tasks</a:t>
            </a:r>
            <a:r>
              <a:rPr lang="en-GB" dirty="0">
                <a:solidFill>
                  <a:srgbClr val="48535E"/>
                </a:solidFill>
              </a:rPr>
              <a:t>: 	Consulting services and participation in 	predominantly international road infrastructure 	projects</a:t>
            </a:r>
          </a:p>
          <a:p>
            <a:pPr marL="180975" indent="-180975" defTabSz="1041400">
              <a:spcBef>
                <a:spcPts val="575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>
                <a:solidFill>
                  <a:srgbClr val="48535E"/>
                </a:solidFill>
              </a:rPr>
              <a:t>Company name: 	</a:t>
            </a:r>
            <a:r>
              <a:rPr lang="en-GB" dirty="0">
                <a:solidFill>
                  <a:srgbClr val="48535E"/>
                </a:solidFill>
              </a:rPr>
              <a:t>ASFINAG </a:t>
            </a:r>
            <a:r>
              <a:rPr lang="en-GB" dirty="0" smtClean="0">
                <a:solidFill>
                  <a:srgbClr val="48535E"/>
                </a:solidFill>
              </a:rPr>
              <a:t>Commercial Services GmbH</a:t>
            </a:r>
            <a:endParaRPr lang="en-GB" dirty="0">
              <a:solidFill>
                <a:srgbClr val="48535E"/>
              </a:solidFill>
            </a:endParaRP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>
                <a:solidFill>
                  <a:srgbClr val="48535E"/>
                </a:solidFill>
              </a:rPr>
              <a:t>Share capital:	</a:t>
            </a:r>
            <a:r>
              <a:rPr lang="en-GB" dirty="0">
                <a:solidFill>
                  <a:srgbClr val="48535E"/>
                </a:solidFill>
              </a:rPr>
              <a:t>EUR 1.286.000,00	</a:t>
            </a:r>
            <a:endParaRPr lang="en-GB" b="1" dirty="0">
              <a:solidFill>
                <a:srgbClr val="48535E"/>
              </a:solidFill>
            </a:endParaRPr>
          </a:p>
          <a:p>
            <a:pPr marL="180975" indent="-180975" defTabSz="1041400">
              <a:spcBef>
                <a:spcPts val="6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Interests</a:t>
            </a:r>
            <a:r>
              <a:rPr lang="en-GB" dirty="0" smtClean="0">
                <a:solidFill>
                  <a:srgbClr val="48535E"/>
                </a:solidFill>
              </a:rPr>
              <a:t>: 	M6 </a:t>
            </a:r>
            <a:r>
              <a:rPr lang="en-GB" dirty="0" err="1" smtClean="0">
                <a:solidFill>
                  <a:srgbClr val="48535E"/>
                </a:solidFill>
              </a:rPr>
              <a:t>Tolna</a:t>
            </a:r>
            <a:r>
              <a:rPr lang="en-GB" dirty="0" smtClean="0">
                <a:solidFill>
                  <a:srgbClr val="48535E"/>
                </a:solidFill>
              </a:rPr>
              <a:t> </a:t>
            </a:r>
            <a:r>
              <a:rPr lang="en-GB" dirty="0" err="1" smtClean="0">
                <a:solidFill>
                  <a:srgbClr val="48535E"/>
                </a:solidFill>
              </a:rPr>
              <a:t>Üzemelteto</a:t>
            </a:r>
            <a:r>
              <a:rPr lang="en-GB" dirty="0" smtClean="0">
                <a:solidFill>
                  <a:srgbClr val="48535E"/>
                </a:solidFill>
              </a:rPr>
              <a:t> </a:t>
            </a:r>
            <a:r>
              <a:rPr lang="en-GB" dirty="0" err="1" smtClean="0">
                <a:solidFill>
                  <a:srgbClr val="48535E"/>
                </a:solidFill>
              </a:rPr>
              <a:t>Kft</a:t>
            </a:r>
            <a:r>
              <a:rPr lang="en-GB" dirty="0" smtClean="0">
                <a:solidFill>
                  <a:srgbClr val="48535E"/>
                </a:solidFill>
              </a:rPr>
              <a:t>.</a:t>
            </a:r>
          </a:p>
          <a:p>
            <a:pPr defTabSz="1041400">
              <a:spcBef>
                <a:spcPts val="600"/>
              </a:spcBef>
              <a:buClr>
                <a:schemeClr val="accent2"/>
              </a:buClr>
              <a:tabLst>
                <a:tab pos="3286125" algn="l"/>
              </a:tabLst>
            </a:pPr>
            <a:r>
              <a:rPr lang="en-GB" dirty="0">
                <a:solidFill>
                  <a:srgbClr val="48535E"/>
                </a:solidFill>
              </a:rPr>
              <a:t>		</a:t>
            </a:r>
            <a:r>
              <a:rPr lang="en-GB" dirty="0" smtClean="0">
                <a:solidFill>
                  <a:srgbClr val="48535E"/>
                </a:solidFill>
              </a:rPr>
              <a:t>	</a:t>
            </a: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tabLst>
                <a:tab pos="3286125" algn="l"/>
              </a:tabLst>
            </a:pPr>
            <a:r>
              <a:rPr lang="en-GB" b="1" dirty="0" smtClean="0">
                <a:solidFill>
                  <a:srgbClr val="48535E"/>
                </a:solidFill>
              </a:rPr>
              <a:t>Management:	</a:t>
            </a:r>
            <a:r>
              <a:rPr lang="en-GB" dirty="0" smtClean="0">
                <a:solidFill>
                  <a:srgbClr val="48535E"/>
                </a:solidFill>
              </a:rPr>
              <a:t>René Moser, Anton Sieber	</a:t>
            </a:r>
            <a:endParaRPr lang="en-GB" b="1" dirty="0" smtClean="0">
              <a:solidFill>
                <a:srgbClr val="48535E"/>
              </a:solidFill>
            </a:endParaRPr>
          </a:p>
          <a:p>
            <a:pPr marL="180975" indent="-180975" defTabSz="1041400">
              <a:spcBef>
                <a:spcPts val="1200"/>
              </a:spcBef>
              <a:buClr>
                <a:schemeClr val="accent2"/>
              </a:buClr>
              <a:tabLst>
                <a:tab pos="3286125" algn="l"/>
              </a:tabLst>
            </a:pPr>
            <a:r>
              <a:rPr lang="de-AT" dirty="0">
                <a:solidFill>
                  <a:srgbClr val="48535E"/>
                </a:solidFill>
              </a:rPr>
              <a:t>		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39750" y="2847975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39750" y="3741738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39750" y="4168775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39750" y="4625975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39750" y="5062538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9750" y="3292475"/>
            <a:ext cx="84709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N_7W36WEqwtt_3Ngi_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yL5gveQ0qTg50N.HS.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Kn2uPbOU.RgATFKfhn.A"/>
</p:tagLst>
</file>

<file path=ppt/theme/theme1.xml><?xml version="1.0" encoding="utf-8"?>
<a:theme xmlns:a="http://schemas.openxmlformats.org/drawingml/2006/main" name="VL_005_A[1]">
  <a:themeElements>
    <a:clrScheme name="asfinag_farben03">
      <a:dk1>
        <a:sysClr val="windowText" lastClr="000000"/>
      </a:dk1>
      <a:lt1>
        <a:sysClr val="window" lastClr="FFFFFF"/>
      </a:lt1>
      <a:dk2>
        <a:srgbClr val="48535E"/>
      </a:dk2>
      <a:lt2>
        <a:srgbClr val="FFFFFF"/>
      </a:lt2>
      <a:accent1>
        <a:srgbClr val="48535E"/>
      </a:accent1>
      <a:accent2>
        <a:srgbClr val="EB6A0A"/>
      </a:accent2>
      <a:accent3>
        <a:srgbClr val="96A81F"/>
      </a:accent3>
      <a:accent4>
        <a:srgbClr val="508DA7"/>
      </a:accent4>
      <a:accent5>
        <a:srgbClr val="916251"/>
      </a:accent5>
      <a:accent6>
        <a:srgbClr val="CB9C4D"/>
      </a:accent6>
      <a:hlink>
        <a:srgbClr val="508DA7"/>
      </a:hlink>
      <a:folHlink>
        <a:srgbClr val="508DA7"/>
      </a:folHlink>
    </a:clrScheme>
    <a:fontScheme name="1_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lienmaster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FINAG_PPT_Master2009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FINAG_PPT_Master2009 2">
        <a:dk1>
          <a:srgbClr val="48535E"/>
        </a:dk1>
        <a:lt1>
          <a:srgbClr val="FFFFFF"/>
        </a:lt1>
        <a:dk2>
          <a:srgbClr val="48535E"/>
        </a:dk2>
        <a:lt2>
          <a:srgbClr val="C8C8C8"/>
        </a:lt2>
        <a:accent1>
          <a:srgbClr val="99A5B1"/>
        </a:accent1>
        <a:accent2>
          <a:srgbClr val="EB6A0A"/>
        </a:accent2>
        <a:accent3>
          <a:srgbClr val="FFFFFF"/>
        </a:accent3>
        <a:accent4>
          <a:srgbClr val="3C464F"/>
        </a:accent4>
        <a:accent5>
          <a:srgbClr val="CACFD5"/>
        </a:accent5>
        <a:accent6>
          <a:srgbClr val="D55F08"/>
        </a:accent6>
        <a:hlink>
          <a:srgbClr val="508DA7"/>
        </a:hlink>
        <a:folHlink>
          <a:srgbClr val="F9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layout_Standard">
  <a:themeElements>
    <a:clrScheme name="asfinag_farben03">
      <a:dk1>
        <a:sysClr val="windowText" lastClr="000000"/>
      </a:dk1>
      <a:lt1>
        <a:sysClr val="window" lastClr="FFFFFF"/>
      </a:lt1>
      <a:dk2>
        <a:srgbClr val="48535E"/>
      </a:dk2>
      <a:lt2>
        <a:srgbClr val="FFFFFF"/>
      </a:lt2>
      <a:accent1>
        <a:srgbClr val="48535E"/>
      </a:accent1>
      <a:accent2>
        <a:srgbClr val="EB6A0A"/>
      </a:accent2>
      <a:accent3>
        <a:srgbClr val="96A81F"/>
      </a:accent3>
      <a:accent4>
        <a:srgbClr val="508DA7"/>
      </a:accent4>
      <a:accent5>
        <a:srgbClr val="916251"/>
      </a:accent5>
      <a:accent6>
        <a:srgbClr val="CB9C4D"/>
      </a:accent6>
      <a:hlink>
        <a:srgbClr val="508DA7"/>
      </a:hlink>
      <a:folHlink>
        <a:srgbClr val="508DA7"/>
      </a:folHlink>
    </a:clrScheme>
    <a:fontScheme name="End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folie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2">
        <a:dk1>
          <a:srgbClr val="48535E"/>
        </a:dk1>
        <a:lt1>
          <a:srgbClr val="FFFFFF"/>
        </a:lt1>
        <a:dk2>
          <a:srgbClr val="48535E"/>
        </a:dk2>
        <a:lt2>
          <a:srgbClr val="C8C8C8"/>
        </a:lt2>
        <a:accent1>
          <a:srgbClr val="99A5B1"/>
        </a:accent1>
        <a:accent2>
          <a:srgbClr val="EB6A0A"/>
        </a:accent2>
        <a:accent3>
          <a:srgbClr val="FFFFFF"/>
        </a:accent3>
        <a:accent4>
          <a:srgbClr val="3C464F"/>
        </a:accent4>
        <a:accent5>
          <a:srgbClr val="CACFD5"/>
        </a:accent5>
        <a:accent6>
          <a:srgbClr val="D55F08"/>
        </a:accent6>
        <a:hlink>
          <a:srgbClr val="508DA7"/>
        </a:hlink>
        <a:folHlink>
          <a:srgbClr val="F9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tte ENDFOLIE auswählen!">
  <a:themeElements>
    <a:clrScheme name="asfinag_farben03">
      <a:dk1>
        <a:sysClr val="windowText" lastClr="000000"/>
      </a:dk1>
      <a:lt1>
        <a:sysClr val="window" lastClr="FFFFFF"/>
      </a:lt1>
      <a:dk2>
        <a:srgbClr val="48535E"/>
      </a:dk2>
      <a:lt2>
        <a:srgbClr val="FFFFFF"/>
      </a:lt2>
      <a:accent1>
        <a:srgbClr val="48535E"/>
      </a:accent1>
      <a:accent2>
        <a:srgbClr val="EB6A0A"/>
      </a:accent2>
      <a:accent3>
        <a:srgbClr val="96A81F"/>
      </a:accent3>
      <a:accent4>
        <a:srgbClr val="508DA7"/>
      </a:accent4>
      <a:accent5>
        <a:srgbClr val="916251"/>
      </a:accent5>
      <a:accent6>
        <a:srgbClr val="CB9C4D"/>
      </a:accent6>
      <a:hlink>
        <a:srgbClr val="508DA7"/>
      </a:hlink>
      <a:folHlink>
        <a:srgbClr val="508DA7"/>
      </a:folHlink>
    </a:clrScheme>
    <a:fontScheme name="End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folie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2">
        <a:dk1>
          <a:srgbClr val="48535E"/>
        </a:dk1>
        <a:lt1>
          <a:srgbClr val="FFFFFF"/>
        </a:lt1>
        <a:dk2>
          <a:srgbClr val="48535E"/>
        </a:dk2>
        <a:lt2>
          <a:srgbClr val="C8C8C8"/>
        </a:lt2>
        <a:accent1>
          <a:srgbClr val="99A5B1"/>
        </a:accent1>
        <a:accent2>
          <a:srgbClr val="EB6A0A"/>
        </a:accent2>
        <a:accent3>
          <a:srgbClr val="FFFFFF"/>
        </a:accent3>
        <a:accent4>
          <a:srgbClr val="3C464F"/>
        </a:accent4>
        <a:accent5>
          <a:srgbClr val="CACFD5"/>
        </a:accent5>
        <a:accent6>
          <a:srgbClr val="D55F08"/>
        </a:accent6>
        <a:hlink>
          <a:srgbClr val="508DA7"/>
        </a:hlink>
        <a:folHlink>
          <a:srgbClr val="F9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elfolie_Englisch">
  <a:themeElements>
    <a:clrScheme name="asfinag_farben03">
      <a:dk1>
        <a:sysClr val="windowText" lastClr="000000"/>
      </a:dk1>
      <a:lt1>
        <a:sysClr val="window" lastClr="FFFFFF"/>
      </a:lt1>
      <a:dk2>
        <a:srgbClr val="48535E"/>
      </a:dk2>
      <a:lt2>
        <a:srgbClr val="FFFFFF"/>
      </a:lt2>
      <a:accent1>
        <a:srgbClr val="48535E"/>
      </a:accent1>
      <a:accent2>
        <a:srgbClr val="EB6A0A"/>
      </a:accent2>
      <a:accent3>
        <a:srgbClr val="96A81F"/>
      </a:accent3>
      <a:accent4>
        <a:srgbClr val="508DA7"/>
      </a:accent4>
      <a:accent5>
        <a:srgbClr val="916251"/>
      </a:accent5>
      <a:accent6>
        <a:srgbClr val="CB9C4D"/>
      </a:accent6>
      <a:hlink>
        <a:srgbClr val="508DA7"/>
      </a:hlink>
      <a:folHlink>
        <a:srgbClr val="508DA7"/>
      </a:folHlink>
    </a:clrScheme>
    <a:fontScheme name="1_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lienmaster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FINAG_PPT_Master2009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FINAG_PPT_Master2009 2">
        <a:dk1>
          <a:srgbClr val="48535E"/>
        </a:dk1>
        <a:lt1>
          <a:srgbClr val="FFFFFF"/>
        </a:lt1>
        <a:dk2>
          <a:srgbClr val="48535E"/>
        </a:dk2>
        <a:lt2>
          <a:srgbClr val="C8C8C8"/>
        </a:lt2>
        <a:accent1>
          <a:srgbClr val="99A5B1"/>
        </a:accent1>
        <a:accent2>
          <a:srgbClr val="EB6A0A"/>
        </a:accent2>
        <a:accent3>
          <a:srgbClr val="FFFFFF"/>
        </a:accent3>
        <a:accent4>
          <a:srgbClr val="3C464F"/>
        </a:accent4>
        <a:accent5>
          <a:srgbClr val="CACFD5"/>
        </a:accent5>
        <a:accent6>
          <a:srgbClr val="D55F08"/>
        </a:accent6>
        <a:hlink>
          <a:srgbClr val="508DA7"/>
        </a:hlink>
        <a:folHlink>
          <a:srgbClr val="F9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olienlayout_Standard">
  <a:themeElements>
    <a:clrScheme name="ASFINAG 1">
      <a:dk1>
        <a:sysClr val="windowText" lastClr="000000"/>
      </a:dk1>
      <a:lt1>
        <a:sysClr val="window" lastClr="FFFFFF"/>
      </a:lt1>
      <a:dk2>
        <a:srgbClr val="48535E"/>
      </a:dk2>
      <a:lt2>
        <a:srgbClr val="FFFFFF"/>
      </a:lt2>
      <a:accent1>
        <a:srgbClr val="48535E"/>
      </a:accent1>
      <a:accent2>
        <a:srgbClr val="EB6A0A"/>
      </a:accent2>
      <a:accent3>
        <a:srgbClr val="F5BD51"/>
      </a:accent3>
      <a:accent4>
        <a:srgbClr val="96A81F"/>
      </a:accent4>
      <a:accent5>
        <a:srgbClr val="508DA7"/>
      </a:accent5>
      <a:accent6>
        <a:srgbClr val="CB9C4D"/>
      </a:accent6>
      <a:hlink>
        <a:srgbClr val="48535E"/>
      </a:hlink>
      <a:folHlink>
        <a:srgbClr val="48535E"/>
      </a:folHlink>
    </a:clrScheme>
    <a:fontScheme name="End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Endfolie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1">
        <a:dk1>
          <a:srgbClr val="2B4C5A"/>
        </a:dk1>
        <a:lt1>
          <a:srgbClr val="FFFFFF"/>
        </a:lt1>
        <a:dk2>
          <a:srgbClr val="2B4C5A"/>
        </a:dk2>
        <a:lt2>
          <a:srgbClr val="C8C8C8"/>
        </a:lt2>
        <a:accent1>
          <a:srgbClr val="94A7B0"/>
        </a:accent1>
        <a:accent2>
          <a:srgbClr val="F37320"/>
        </a:accent2>
        <a:accent3>
          <a:srgbClr val="FFFFFF"/>
        </a:accent3>
        <a:accent4>
          <a:srgbClr val="23404C"/>
        </a:accent4>
        <a:accent5>
          <a:srgbClr val="C8D0D4"/>
        </a:accent5>
        <a:accent6>
          <a:srgbClr val="DC681C"/>
        </a:accent6>
        <a:hlink>
          <a:srgbClr val="508DA7"/>
        </a:hlink>
        <a:folHlink>
          <a:srgbClr val="F8B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folie Slogan 2">
        <a:dk1>
          <a:srgbClr val="48535E"/>
        </a:dk1>
        <a:lt1>
          <a:srgbClr val="FFFFFF"/>
        </a:lt1>
        <a:dk2>
          <a:srgbClr val="48535E"/>
        </a:dk2>
        <a:lt2>
          <a:srgbClr val="C8C8C8"/>
        </a:lt2>
        <a:accent1>
          <a:srgbClr val="99A5B1"/>
        </a:accent1>
        <a:accent2>
          <a:srgbClr val="EB6A0A"/>
        </a:accent2>
        <a:accent3>
          <a:srgbClr val="FFFFFF"/>
        </a:accent3>
        <a:accent4>
          <a:srgbClr val="3C464F"/>
        </a:accent4>
        <a:accent5>
          <a:srgbClr val="CACFD5"/>
        </a:accent5>
        <a:accent6>
          <a:srgbClr val="D55F08"/>
        </a:accent6>
        <a:hlink>
          <a:srgbClr val="508DA7"/>
        </a:hlink>
        <a:folHlink>
          <a:srgbClr val="F9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Folienmaster 2">
    <a:dk1>
      <a:srgbClr val="48535E"/>
    </a:dk1>
    <a:lt1>
      <a:srgbClr val="FFFFFF"/>
    </a:lt1>
    <a:dk2>
      <a:srgbClr val="48535E"/>
    </a:dk2>
    <a:lt2>
      <a:srgbClr val="C8C8C8"/>
    </a:lt2>
    <a:accent1>
      <a:srgbClr val="99A5B1"/>
    </a:accent1>
    <a:accent2>
      <a:srgbClr val="EB6A0A"/>
    </a:accent2>
    <a:accent3>
      <a:srgbClr val="FFFFFF"/>
    </a:accent3>
    <a:accent4>
      <a:srgbClr val="3C464F"/>
    </a:accent4>
    <a:accent5>
      <a:srgbClr val="CACFD5"/>
    </a:accent5>
    <a:accent6>
      <a:srgbClr val="D55F08"/>
    </a:accent6>
    <a:hlink>
      <a:srgbClr val="508DA7"/>
    </a:hlink>
    <a:folHlink>
      <a:srgbClr val="F9B37F"/>
    </a:folHlink>
  </a:clrScheme>
</a:themeOverride>
</file>

<file path=ppt/theme/themeOverride2.xml><?xml version="1.0" encoding="utf-8"?>
<a:themeOverride xmlns:a="http://schemas.openxmlformats.org/drawingml/2006/main">
  <a:clrScheme name="3_Folienmaster 2">
    <a:dk1>
      <a:srgbClr val="48535E"/>
    </a:dk1>
    <a:lt1>
      <a:srgbClr val="FFFFFF"/>
    </a:lt1>
    <a:dk2>
      <a:srgbClr val="48535E"/>
    </a:dk2>
    <a:lt2>
      <a:srgbClr val="C8C8C8"/>
    </a:lt2>
    <a:accent1>
      <a:srgbClr val="99A5B1"/>
    </a:accent1>
    <a:accent2>
      <a:srgbClr val="EB6A0A"/>
    </a:accent2>
    <a:accent3>
      <a:srgbClr val="FFFFFF"/>
    </a:accent3>
    <a:accent4>
      <a:srgbClr val="3C464F"/>
    </a:accent4>
    <a:accent5>
      <a:srgbClr val="CACFD5"/>
    </a:accent5>
    <a:accent6>
      <a:srgbClr val="D55F08"/>
    </a:accent6>
    <a:hlink>
      <a:srgbClr val="508DA7"/>
    </a:hlink>
    <a:folHlink>
      <a:srgbClr val="F9B3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VL_005_A[1]</Template>
  <TotalTime>0</TotalTime>
  <Words>1642</Words>
  <Application>Microsoft Office PowerPoint</Application>
  <PresentationFormat>Bildschirmpräsentation (4:3)</PresentationFormat>
  <Paragraphs>217</Paragraphs>
  <Slides>22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UniversalMath1 BT</vt:lpstr>
      <vt:lpstr>VL_005_A[1]</vt:lpstr>
      <vt:lpstr>Folienlayout_Standard</vt:lpstr>
      <vt:lpstr>Bitte ENDFOLIE auswählen!</vt:lpstr>
      <vt:lpstr>Titelfolie_Englisch</vt:lpstr>
      <vt:lpstr>1_Folienlayout_Standard</vt:lpstr>
      <vt:lpstr>think-cell Slide</vt:lpstr>
      <vt:lpstr>ASFINAG Commercial Services GmbH</vt:lpstr>
      <vt:lpstr>ASFINAG Commercial Services (ACS)</vt:lpstr>
      <vt:lpstr>The ASFINAG Corporate Structure </vt:lpstr>
      <vt:lpstr>The ASFINAG Vision 2020 Top-level Service Provider</vt:lpstr>
      <vt:lpstr>ASFINAG Overview</vt:lpstr>
      <vt:lpstr>Toll road network in Austria </vt:lpstr>
      <vt:lpstr>The Company –  ASFINAG Commercial Services</vt:lpstr>
      <vt:lpstr>ASFINAG Commercial Services</vt:lpstr>
      <vt:lpstr>ASFINAG Commercial Services:  Overview</vt:lpstr>
      <vt:lpstr>Cooperation Model</vt:lpstr>
      <vt:lpstr>Business Areas and Reference Projects</vt:lpstr>
      <vt:lpstr>ASFINAG Commercial Services:  Business Areas</vt:lpstr>
      <vt:lpstr>ASFINAG Commercial Services:  Consulting Services</vt:lpstr>
      <vt:lpstr>ASFINAG Commercial Services:  Consulting Services</vt:lpstr>
      <vt:lpstr>ASFINAG Commercial Services:  Consulting Services</vt:lpstr>
      <vt:lpstr>ASFINAG Commercial Services:  Consulting Services</vt:lpstr>
      <vt:lpstr>ASFINAG Commercial Services:  Motorway Operation</vt:lpstr>
      <vt:lpstr>ASFINAG Commercial Services: Motorway Operation</vt:lpstr>
      <vt:lpstr>ASFINAG Commercial Services:  Motorway Operation</vt:lpstr>
      <vt:lpstr>ASFINAG Commercial Services:  Sales of Components</vt:lpstr>
      <vt:lpstr>  </vt:lpstr>
      <vt:lpstr>PowerPoint-Präsentation</vt:lpstr>
    </vt:vector>
  </TitlesOfParts>
  <Company>ASBnet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ASFINAG International GmbH</dc:title>
  <dc:creator>Magdalena Kalina</dc:creator>
  <cp:lastModifiedBy>Kalina Magdalena</cp:lastModifiedBy>
  <cp:revision>180</cp:revision>
  <cp:lastPrinted>2015-10-08T10:03:07Z</cp:lastPrinted>
  <dcterms:created xsi:type="dcterms:W3CDTF">2011-02-07T09:36:59Z</dcterms:created>
  <dcterms:modified xsi:type="dcterms:W3CDTF">2017-02-28T10:42:41Z</dcterms:modified>
</cp:coreProperties>
</file>